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1"/>
  </p:notesMasterIdLst>
  <p:sldIdLst>
    <p:sldId id="257" r:id="rId2"/>
    <p:sldId id="434" r:id="rId3"/>
    <p:sldId id="453" r:id="rId4"/>
    <p:sldId id="454" r:id="rId5"/>
    <p:sldId id="455" r:id="rId6"/>
    <p:sldId id="447" r:id="rId7"/>
    <p:sldId id="448" r:id="rId8"/>
    <p:sldId id="449" r:id="rId9"/>
    <p:sldId id="450" r:id="rId10"/>
    <p:sldId id="456" r:id="rId11"/>
    <p:sldId id="457" r:id="rId12"/>
    <p:sldId id="458" r:id="rId13"/>
    <p:sldId id="459" r:id="rId14"/>
    <p:sldId id="460" r:id="rId15"/>
    <p:sldId id="461" r:id="rId16"/>
    <p:sldId id="462" r:id="rId17"/>
    <p:sldId id="463" r:id="rId18"/>
    <p:sldId id="464" r:id="rId19"/>
    <p:sldId id="465" r:id="rId20"/>
    <p:sldId id="466" r:id="rId21"/>
    <p:sldId id="467" r:id="rId22"/>
    <p:sldId id="468" r:id="rId23"/>
    <p:sldId id="469" r:id="rId24"/>
    <p:sldId id="471" r:id="rId25"/>
    <p:sldId id="472" r:id="rId26"/>
    <p:sldId id="474" r:id="rId27"/>
    <p:sldId id="476" r:id="rId28"/>
    <p:sldId id="477" r:id="rId29"/>
    <p:sldId id="478" r:id="rId30"/>
    <p:sldId id="479" r:id="rId31"/>
    <p:sldId id="480" r:id="rId32"/>
    <p:sldId id="481" r:id="rId33"/>
    <p:sldId id="482" r:id="rId34"/>
    <p:sldId id="483" r:id="rId35"/>
    <p:sldId id="484" r:id="rId36"/>
    <p:sldId id="485" r:id="rId37"/>
    <p:sldId id="486" r:id="rId38"/>
    <p:sldId id="487" r:id="rId39"/>
    <p:sldId id="488" r:id="rId40"/>
    <p:sldId id="489" r:id="rId41"/>
    <p:sldId id="490" r:id="rId42"/>
    <p:sldId id="491" r:id="rId43"/>
    <p:sldId id="492" r:id="rId44"/>
    <p:sldId id="502" r:id="rId45"/>
    <p:sldId id="503" r:id="rId46"/>
    <p:sldId id="505" r:id="rId47"/>
    <p:sldId id="507" r:id="rId48"/>
    <p:sldId id="509" r:id="rId49"/>
    <p:sldId id="512" r:id="rId50"/>
    <p:sldId id="541" r:id="rId51"/>
    <p:sldId id="514" r:id="rId52"/>
    <p:sldId id="522" r:id="rId53"/>
    <p:sldId id="523" r:id="rId54"/>
    <p:sldId id="524" r:id="rId55"/>
    <p:sldId id="525" r:id="rId56"/>
    <p:sldId id="526" r:id="rId57"/>
    <p:sldId id="530" r:id="rId58"/>
    <p:sldId id="542" r:id="rId59"/>
    <p:sldId id="532" r:id="rId60"/>
    <p:sldId id="533" r:id="rId61"/>
    <p:sldId id="534" r:id="rId62"/>
    <p:sldId id="528" r:id="rId63"/>
    <p:sldId id="529" r:id="rId64"/>
    <p:sldId id="536" r:id="rId65"/>
    <p:sldId id="537" r:id="rId66"/>
    <p:sldId id="538" r:id="rId67"/>
    <p:sldId id="515" r:id="rId68"/>
    <p:sldId id="494" r:id="rId69"/>
    <p:sldId id="493" r:id="rId70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90033"/>
    <a:srgbClr val="000099"/>
    <a:srgbClr val="36D6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00" autoAdjust="0"/>
    <p:restoredTop sz="80466" autoAdjust="0"/>
  </p:normalViewPr>
  <p:slideViewPr>
    <p:cSldViewPr>
      <p:cViewPr varScale="1">
        <p:scale>
          <a:sx n="96" d="100"/>
          <a:sy n="96" d="100"/>
        </p:scale>
        <p:origin x="864" y="7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9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slide" Target="slides/slide41.xml" /><Relationship Id="rId47" Type="http://schemas.openxmlformats.org/officeDocument/2006/relationships/slide" Target="slides/slide46.xml" /><Relationship Id="rId50" Type="http://schemas.openxmlformats.org/officeDocument/2006/relationships/slide" Target="slides/slide49.xml" /><Relationship Id="rId55" Type="http://schemas.openxmlformats.org/officeDocument/2006/relationships/slide" Target="slides/slide54.xml" /><Relationship Id="rId63" Type="http://schemas.openxmlformats.org/officeDocument/2006/relationships/slide" Target="slides/slide62.xml" /><Relationship Id="rId68" Type="http://schemas.openxmlformats.org/officeDocument/2006/relationships/slide" Target="slides/slide67.xml" /><Relationship Id="rId7" Type="http://schemas.openxmlformats.org/officeDocument/2006/relationships/slide" Target="slides/slide6.xml" /><Relationship Id="rId71" Type="http://schemas.openxmlformats.org/officeDocument/2006/relationships/notesMaster" Target="notesMasters/notesMaster1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9" Type="http://schemas.openxmlformats.org/officeDocument/2006/relationships/slide" Target="slides/slide28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slide" Target="slides/slide44.xml" /><Relationship Id="rId53" Type="http://schemas.openxmlformats.org/officeDocument/2006/relationships/slide" Target="slides/slide52.xml" /><Relationship Id="rId58" Type="http://schemas.openxmlformats.org/officeDocument/2006/relationships/slide" Target="slides/slide57.xml" /><Relationship Id="rId66" Type="http://schemas.openxmlformats.org/officeDocument/2006/relationships/slide" Target="slides/slide65.xml" /><Relationship Id="rId74" Type="http://schemas.openxmlformats.org/officeDocument/2006/relationships/theme" Target="theme/theme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49" Type="http://schemas.openxmlformats.org/officeDocument/2006/relationships/slide" Target="slides/slide48.xml" /><Relationship Id="rId57" Type="http://schemas.openxmlformats.org/officeDocument/2006/relationships/slide" Target="slides/slide56.xml" /><Relationship Id="rId61" Type="http://schemas.openxmlformats.org/officeDocument/2006/relationships/slide" Target="slides/slide60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slide" Target="slides/slide43.xml" /><Relationship Id="rId52" Type="http://schemas.openxmlformats.org/officeDocument/2006/relationships/slide" Target="slides/slide51.xml" /><Relationship Id="rId60" Type="http://schemas.openxmlformats.org/officeDocument/2006/relationships/slide" Target="slides/slide59.xml" /><Relationship Id="rId65" Type="http://schemas.openxmlformats.org/officeDocument/2006/relationships/slide" Target="slides/slide64.xml" /><Relationship Id="rId73" Type="http://schemas.openxmlformats.org/officeDocument/2006/relationships/viewProps" Target="view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slide" Target="slides/slide42.xml" /><Relationship Id="rId48" Type="http://schemas.openxmlformats.org/officeDocument/2006/relationships/slide" Target="slides/slide47.xml" /><Relationship Id="rId56" Type="http://schemas.openxmlformats.org/officeDocument/2006/relationships/slide" Target="slides/slide55.xml" /><Relationship Id="rId64" Type="http://schemas.openxmlformats.org/officeDocument/2006/relationships/slide" Target="slides/slide63.xml" /><Relationship Id="rId69" Type="http://schemas.openxmlformats.org/officeDocument/2006/relationships/slide" Target="slides/slide68.xml" /><Relationship Id="rId8" Type="http://schemas.openxmlformats.org/officeDocument/2006/relationships/slide" Target="slides/slide7.xml" /><Relationship Id="rId51" Type="http://schemas.openxmlformats.org/officeDocument/2006/relationships/slide" Target="slides/slide50.xml" /><Relationship Id="rId72" Type="http://schemas.openxmlformats.org/officeDocument/2006/relationships/presProps" Target="presProps.xml" /><Relationship Id="rId3" Type="http://schemas.openxmlformats.org/officeDocument/2006/relationships/slide" Target="slides/slide2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slide" Target="slides/slide45.xml" /><Relationship Id="rId59" Type="http://schemas.openxmlformats.org/officeDocument/2006/relationships/slide" Target="slides/slide58.xml" /><Relationship Id="rId67" Type="http://schemas.openxmlformats.org/officeDocument/2006/relationships/slide" Target="slides/slide66.xml" /><Relationship Id="rId20" Type="http://schemas.openxmlformats.org/officeDocument/2006/relationships/slide" Target="slides/slide19.xml" /><Relationship Id="rId41" Type="http://schemas.openxmlformats.org/officeDocument/2006/relationships/slide" Target="slides/slide40.xml" /><Relationship Id="rId54" Type="http://schemas.openxmlformats.org/officeDocument/2006/relationships/slide" Target="slides/slide53.xml" /><Relationship Id="rId62" Type="http://schemas.openxmlformats.org/officeDocument/2006/relationships/slide" Target="slides/slide61.xml" /><Relationship Id="rId70" Type="http://schemas.openxmlformats.org/officeDocument/2006/relationships/slide" Target="slides/slide69.xml" /><Relationship Id="rId75" Type="http://schemas.openxmlformats.org/officeDocument/2006/relationships/tableStyles" Target="tableStyle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2.png" 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2.png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3F1867-33E5-4D48-9E90-3DF011402AB7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34ECEEE-4F8F-4DD1-9EDD-5635D561A00C}">
      <dgm:prSet custT="1"/>
      <dgm:spPr/>
      <dgm:t>
        <a:bodyPr/>
        <a:lstStyle/>
        <a:p>
          <a:pPr rtl="0"/>
          <a:r>
            <a:rPr lang="ru-RU" sz="2400" b="1" u="sng" dirty="0"/>
            <a:t>МУБОБИ</a:t>
          </a:r>
          <a:endParaRPr lang="ru-RU" sz="2400" dirty="0"/>
        </a:p>
      </dgm:t>
    </dgm:pt>
    <dgm:pt modelId="{18B6B282-2EDF-4A8E-B01B-5E67B0A76882}" type="parTrans" cxnId="{0014F07F-8950-4F67-BD45-D7F6C77A1C4D}">
      <dgm:prSet/>
      <dgm:spPr/>
      <dgm:t>
        <a:bodyPr/>
        <a:lstStyle/>
        <a:p>
          <a:endParaRPr lang="ru-RU"/>
        </a:p>
      </dgm:t>
    </dgm:pt>
    <dgm:pt modelId="{CCF80C0C-CF82-4E20-87A2-42F79A0DDCFF}" type="sibTrans" cxnId="{0014F07F-8950-4F67-BD45-D7F6C77A1C4D}">
      <dgm:prSet/>
      <dgm:spPr/>
      <dgm:t>
        <a:bodyPr/>
        <a:lstStyle/>
        <a:p>
          <a:endParaRPr lang="ru-RU"/>
        </a:p>
      </dgm:t>
    </dgm:pt>
    <dgm:pt modelId="{0C080841-44B7-4BE8-B1D0-79FA7942DEB2}">
      <dgm:prSet custT="1"/>
      <dgm:spPr/>
      <dgm:t>
        <a:bodyPr/>
        <a:lstStyle/>
        <a:p>
          <a:pPr rtl="0"/>
          <a:r>
            <a:rPr lang="ru-RU" sz="2400" b="1" dirty="0"/>
            <a:t>Когда участник пострадал от отсутствия собственной защиты и получил травму</a:t>
          </a:r>
          <a:endParaRPr lang="ru-RU" sz="2400" dirty="0"/>
        </a:p>
      </dgm:t>
    </dgm:pt>
    <dgm:pt modelId="{0C165E0E-AF6D-4570-9F40-74CD92270D9D}" type="parTrans" cxnId="{7C0DD917-333B-43AB-972C-F0E3E3ADA715}">
      <dgm:prSet/>
      <dgm:spPr/>
      <dgm:t>
        <a:bodyPr/>
        <a:lstStyle/>
        <a:p>
          <a:endParaRPr lang="ru-RU"/>
        </a:p>
      </dgm:t>
    </dgm:pt>
    <dgm:pt modelId="{5358D124-D0A1-411A-AEB2-A3E68672B35A}" type="sibTrans" cxnId="{7C0DD917-333B-43AB-972C-F0E3E3ADA715}">
      <dgm:prSet/>
      <dgm:spPr/>
      <dgm:t>
        <a:bodyPr/>
        <a:lstStyle/>
        <a:p>
          <a:endParaRPr lang="ru-RU"/>
        </a:p>
      </dgm:t>
    </dgm:pt>
    <dgm:pt modelId="{F840FAD3-1E66-4758-AF60-43CD70B9E30A}">
      <dgm:prSet/>
      <dgm:spPr/>
      <dgm:t>
        <a:bodyPr/>
        <a:lstStyle/>
        <a:p>
          <a:pPr rtl="0"/>
          <a:r>
            <a:rPr lang="ru-RU" b="1" dirty="0"/>
            <a:t>Когда участник был подсечен (согласно правил)</a:t>
          </a:r>
          <a:r>
            <a:rPr lang="en-US" b="1" dirty="0"/>
            <a:t> </a:t>
          </a:r>
          <a:r>
            <a:rPr lang="ru-RU" b="1" dirty="0"/>
            <a:t>и сам себя поранил  </a:t>
          </a:r>
          <a:endParaRPr lang="ru-RU" dirty="0"/>
        </a:p>
      </dgm:t>
    </dgm:pt>
    <dgm:pt modelId="{3D158716-14DC-4C2C-B5CC-838BECF42EC8}" type="parTrans" cxnId="{91B07EEE-9D58-4317-B12B-CD56790E46F7}">
      <dgm:prSet/>
      <dgm:spPr/>
      <dgm:t>
        <a:bodyPr/>
        <a:lstStyle/>
        <a:p>
          <a:endParaRPr lang="ru-RU"/>
        </a:p>
      </dgm:t>
    </dgm:pt>
    <dgm:pt modelId="{827736FC-345B-4D30-9D61-D49559575725}" type="sibTrans" cxnId="{91B07EEE-9D58-4317-B12B-CD56790E46F7}">
      <dgm:prSet/>
      <dgm:spPr/>
      <dgm:t>
        <a:bodyPr/>
        <a:lstStyle/>
        <a:p>
          <a:endParaRPr lang="ru-RU"/>
        </a:p>
      </dgm:t>
    </dgm:pt>
    <dgm:pt modelId="{3B038FEF-7A52-4C8F-A283-A1D7F85E3E12}" type="pres">
      <dgm:prSet presAssocID="{863F1867-33E5-4D48-9E90-3DF011402AB7}" presName="linearFlow" presStyleCnt="0">
        <dgm:presLayoutVars>
          <dgm:dir/>
          <dgm:resizeHandles val="exact"/>
        </dgm:presLayoutVars>
      </dgm:prSet>
      <dgm:spPr/>
    </dgm:pt>
    <dgm:pt modelId="{9BBD9538-D728-4094-A9FF-49C9E28F83F5}" type="pres">
      <dgm:prSet presAssocID="{F34ECEEE-4F8F-4DD1-9EDD-5635D561A00C}" presName="composite" presStyleCnt="0"/>
      <dgm:spPr/>
    </dgm:pt>
    <dgm:pt modelId="{1802FA49-E778-402F-B408-F6804CD24A7F}" type="pres">
      <dgm:prSet presAssocID="{F34ECEEE-4F8F-4DD1-9EDD-5635D561A00C}" presName="imgShp" presStyleLbl="fgImgPlace1" presStyleIdx="0" presStyleCnt="3" custScaleX="274920" custScaleY="240483" custLinFactNeighborX="-40695" custLinFactNeighborY="-11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DF6006C-8F86-4927-83D7-6D591F98627B}" type="pres">
      <dgm:prSet presAssocID="{F34ECEEE-4F8F-4DD1-9EDD-5635D561A00C}" presName="txShp" presStyleLbl="node1" presStyleIdx="0" presStyleCnt="3" custScaleX="110343" custScaleY="160327" custLinFactNeighborX="1917" custLinFactNeighborY="-570">
        <dgm:presLayoutVars>
          <dgm:bulletEnabled val="1"/>
        </dgm:presLayoutVars>
      </dgm:prSet>
      <dgm:spPr/>
    </dgm:pt>
    <dgm:pt modelId="{54128CC9-7B11-4573-A0F9-F68E802CC303}" type="pres">
      <dgm:prSet presAssocID="{CCF80C0C-CF82-4E20-87A2-42F79A0DDCFF}" presName="spacing" presStyleCnt="0"/>
      <dgm:spPr/>
    </dgm:pt>
    <dgm:pt modelId="{EAF3364E-D1DA-4E7B-B96F-6E8B8A70CA5D}" type="pres">
      <dgm:prSet presAssocID="{0C080841-44B7-4BE8-B1D0-79FA7942DEB2}" presName="composite" presStyleCnt="0"/>
      <dgm:spPr/>
    </dgm:pt>
    <dgm:pt modelId="{8C7E6B6F-24B3-4BC6-90F8-2038942CBC67}" type="pres">
      <dgm:prSet presAssocID="{0C080841-44B7-4BE8-B1D0-79FA7942DEB2}" presName="imgShp" presStyleLbl="fgImgPlace1" presStyleIdx="1" presStyleCnt="3" custScaleX="257447" custScaleY="196921" custLinFactX="-1172" custLinFactNeighborX="-100000" custLinFactNeighborY="-28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E1BA17D-7F90-4871-95A2-4E2AF250F863}" type="pres">
      <dgm:prSet presAssocID="{0C080841-44B7-4BE8-B1D0-79FA7942DEB2}" presName="txShp" presStyleLbl="node1" presStyleIdx="1" presStyleCnt="3" custScaleX="114275" custScaleY="198698" custLinFactNeighborX="1376" custLinFactNeighborY="605">
        <dgm:presLayoutVars>
          <dgm:bulletEnabled val="1"/>
        </dgm:presLayoutVars>
      </dgm:prSet>
      <dgm:spPr/>
    </dgm:pt>
    <dgm:pt modelId="{4D33A18A-6BBA-4D7B-BF95-DAD55CBAA148}" type="pres">
      <dgm:prSet presAssocID="{5358D124-D0A1-411A-AEB2-A3E68672B35A}" presName="spacing" presStyleCnt="0"/>
      <dgm:spPr/>
    </dgm:pt>
    <dgm:pt modelId="{390432B8-49E9-4C00-B614-5EE5225A02DF}" type="pres">
      <dgm:prSet presAssocID="{F840FAD3-1E66-4758-AF60-43CD70B9E30A}" presName="composite" presStyleCnt="0"/>
      <dgm:spPr/>
    </dgm:pt>
    <dgm:pt modelId="{8725BCC5-F6C6-493B-8AF7-76427F38D308}" type="pres">
      <dgm:prSet presAssocID="{F840FAD3-1E66-4758-AF60-43CD70B9E30A}" presName="imgShp" presStyleLbl="fgImgPlace1" presStyleIdx="2" presStyleCnt="3" custScaleX="260654" custScaleY="223517" custLinFactX="-9453" custLinFactNeighborX="-100000" custLinFactNeighborY="42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0F17674-912F-438F-B506-72045F388502}" type="pres">
      <dgm:prSet presAssocID="{F840FAD3-1E66-4758-AF60-43CD70B9E30A}" presName="txShp" presStyleLbl="node1" presStyleIdx="2" presStyleCnt="3" custScaleX="110678" custScaleY="224134" custLinFactNeighborX="1731" custLinFactNeighborY="105">
        <dgm:presLayoutVars>
          <dgm:bulletEnabled val="1"/>
        </dgm:presLayoutVars>
      </dgm:prSet>
      <dgm:spPr/>
    </dgm:pt>
  </dgm:ptLst>
  <dgm:cxnLst>
    <dgm:cxn modelId="{7C0DD917-333B-43AB-972C-F0E3E3ADA715}" srcId="{863F1867-33E5-4D48-9E90-3DF011402AB7}" destId="{0C080841-44B7-4BE8-B1D0-79FA7942DEB2}" srcOrd="1" destOrd="0" parTransId="{0C165E0E-AF6D-4570-9F40-74CD92270D9D}" sibTransId="{5358D124-D0A1-411A-AEB2-A3E68672B35A}"/>
    <dgm:cxn modelId="{3BCD1220-E2D2-42BA-A378-8DFC9F3D5520}" type="presOf" srcId="{0C080841-44B7-4BE8-B1D0-79FA7942DEB2}" destId="{6E1BA17D-7F90-4871-95A2-4E2AF250F863}" srcOrd="0" destOrd="0" presId="urn:microsoft.com/office/officeart/2005/8/layout/vList3#1"/>
    <dgm:cxn modelId="{3F86CE48-A8D5-4F78-94A2-13FF2601BA14}" type="presOf" srcId="{F34ECEEE-4F8F-4DD1-9EDD-5635D561A00C}" destId="{ADF6006C-8F86-4927-83D7-6D591F98627B}" srcOrd="0" destOrd="0" presId="urn:microsoft.com/office/officeart/2005/8/layout/vList3#1"/>
    <dgm:cxn modelId="{0014F07F-8950-4F67-BD45-D7F6C77A1C4D}" srcId="{863F1867-33E5-4D48-9E90-3DF011402AB7}" destId="{F34ECEEE-4F8F-4DD1-9EDD-5635D561A00C}" srcOrd="0" destOrd="0" parTransId="{18B6B282-2EDF-4A8E-B01B-5E67B0A76882}" sibTransId="{CCF80C0C-CF82-4E20-87A2-42F79A0DDCFF}"/>
    <dgm:cxn modelId="{B51F1FA8-8C4D-49E7-B82E-2034987F3848}" type="presOf" srcId="{F840FAD3-1E66-4758-AF60-43CD70B9E30A}" destId="{80F17674-912F-438F-B506-72045F388502}" srcOrd="0" destOrd="0" presId="urn:microsoft.com/office/officeart/2005/8/layout/vList3#1"/>
    <dgm:cxn modelId="{8B558AB7-2B53-411E-BD8F-223A64459334}" type="presOf" srcId="{863F1867-33E5-4D48-9E90-3DF011402AB7}" destId="{3B038FEF-7A52-4C8F-A283-A1D7F85E3E12}" srcOrd="0" destOrd="0" presId="urn:microsoft.com/office/officeart/2005/8/layout/vList3#1"/>
    <dgm:cxn modelId="{91B07EEE-9D58-4317-B12B-CD56790E46F7}" srcId="{863F1867-33E5-4D48-9E90-3DF011402AB7}" destId="{F840FAD3-1E66-4758-AF60-43CD70B9E30A}" srcOrd="2" destOrd="0" parTransId="{3D158716-14DC-4C2C-B5CC-838BECF42EC8}" sibTransId="{827736FC-345B-4D30-9D61-D49559575725}"/>
    <dgm:cxn modelId="{9387DE5B-660D-41BC-B63B-42AF13B10EAD}" type="presParOf" srcId="{3B038FEF-7A52-4C8F-A283-A1D7F85E3E12}" destId="{9BBD9538-D728-4094-A9FF-49C9E28F83F5}" srcOrd="0" destOrd="0" presId="urn:microsoft.com/office/officeart/2005/8/layout/vList3#1"/>
    <dgm:cxn modelId="{5FF4A3AC-5C28-4A5B-A0EE-7B932C9ADDE1}" type="presParOf" srcId="{9BBD9538-D728-4094-A9FF-49C9E28F83F5}" destId="{1802FA49-E778-402F-B408-F6804CD24A7F}" srcOrd="0" destOrd="0" presId="urn:microsoft.com/office/officeart/2005/8/layout/vList3#1"/>
    <dgm:cxn modelId="{0BCA46B9-5FE9-4558-A462-1FCD256B0357}" type="presParOf" srcId="{9BBD9538-D728-4094-A9FF-49C9E28F83F5}" destId="{ADF6006C-8F86-4927-83D7-6D591F98627B}" srcOrd="1" destOrd="0" presId="urn:microsoft.com/office/officeart/2005/8/layout/vList3#1"/>
    <dgm:cxn modelId="{14ACD6B0-40B1-424E-B35E-19D3E87DA9A8}" type="presParOf" srcId="{3B038FEF-7A52-4C8F-A283-A1D7F85E3E12}" destId="{54128CC9-7B11-4573-A0F9-F68E802CC303}" srcOrd="1" destOrd="0" presId="urn:microsoft.com/office/officeart/2005/8/layout/vList3#1"/>
    <dgm:cxn modelId="{2F4A636A-7247-4C31-807D-4E4223411114}" type="presParOf" srcId="{3B038FEF-7A52-4C8F-A283-A1D7F85E3E12}" destId="{EAF3364E-D1DA-4E7B-B96F-6E8B8A70CA5D}" srcOrd="2" destOrd="0" presId="urn:microsoft.com/office/officeart/2005/8/layout/vList3#1"/>
    <dgm:cxn modelId="{5066777D-EA23-46A2-A370-DB553B0AC11B}" type="presParOf" srcId="{EAF3364E-D1DA-4E7B-B96F-6E8B8A70CA5D}" destId="{8C7E6B6F-24B3-4BC6-90F8-2038942CBC67}" srcOrd="0" destOrd="0" presId="urn:microsoft.com/office/officeart/2005/8/layout/vList3#1"/>
    <dgm:cxn modelId="{21C3E34B-B144-4632-8441-6E582478A31C}" type="presParOf" srcId="{EAF3364E-D1DA-4E7B-B96F-6E8B8A70CA5D}" destId="{6E1BA17D-7F90-4871-95A2-4E2AF250F863}" srcOrd="1" destOrd="0" presId="urn:microsoft.com/office/officeart/2005/8/layout/vList3#1"/>
    <dgm:cxn modelId="{927A6113-9BAB-4741-9E74-CCF189634732}" type="presParOf" srcId="{3B038FEF-7A52-4C8F-A283-A1D7F85E3E12}" destId="{4D33A18A-6BBA-4D7B-BF95-DAD55CBAA148}" srcOrd="3" destOrd="0" presId="urn:microsoft.com/office/officeart/2005/8/layout/vList3#1"/>
    <dgm:cxn modelId="{D6D168C3-2CF9-4BBB-B630-48462F2C521D}" type="presParOf" srcId="{3B038FEF-7A52-4C8F-A283-A1D7F85E3E12}" destId="{390432B8-49E9-4C00-B614-5EE5225A02DF}" srcOrd="4" destOrd="0" presId="urn:microsoft.com/office/officeart/2005/8/layout/vList3#1"/>
    <dgm:cxn modelId="{2F83A734-6D13-4FD6-B0D6-B00111BA4ADC}" type="presParOf" srcId="{390432B8-49E9-4C00-B614-5EE5225A02DF}" destId="{8725BCC5-F6C6-493B-8AF7-76427F38D308}" srcOrd="0" destOrd="0" presId="urn:microsoft.com/office/officeart/2005/8/layout/vList3#1"/>
    <dgm:cxn modelId="{B1F9B3A8-4A20-4986-BF41-296AE585BA91}" type="presParOf" srcId="{390432B8-49E9-4C00-B614-5EE5225A02DF}" destId="{80F17674-912F-438F-B506-72045F388502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F6006C-8F86-4927-83D7-6D591F98627B}">
      <dsp:nvSpPr>
        <dsp:cNvPr id="0" name=""/>
        <dsp:cNvSpPr/>
      </dsp:nvSpPr>
      <dsp:spPr>
        <a:xfrm rot="10800000">
          <a:off x="1446678" y="219864"/>
          <a:ext cx="6076381" cy="88931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4601" tIns="91440" rIns="170688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u="sng" kern="1200" dirty="0"/>
            <a:t>МУБОБИ</a:t>
          </a:r>
          <a:endParaRPr lang="ru-RU" sz="2400" kern="1200" dirty="0"/>
        </a:p>
      </dsp:txBody>
      <dsp:txXfrm rot="10800000">
        <a:off x="1669006" y="219864"/>
        <a:ext cx="5854053" cy="889311"/>
      </dsp:txXfrm>
    </dsp:sp>
    <dsp:sp modelId="{1802FA49-E778-402F-B408-F6804CD24A7F}">
      <dsp:nvSpPr>
        <dsp:cNvPr id="0" name=""/>
        <dsp:cNvSpPr/>
      </dsp:nvSpPr>
      <dsp:spPr>
        <a:xfrm>
          <a:off x="637696" y="80"/>
          <a:ext cx="1524943" cy="133392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1BA17D-7F90-4871-95A2-4E2AF250F863}">
      <dsp:nvSpPr>
        <dsp:cNvPr id="0" name=""/>
        <dsp:cNvSpPr/>
      </dsp:nvSpPr>
      <dsp:spPr>
        <a:xfrm rot="10800000">
          <a:off x="1230260" y="1503578"/>
          <a:ext cx="6292909" cy="110215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4601" tIns="91440" rIns="170688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Когда участник пострадал от отсутствия собственной защиты и получил травму</a:t>
          </a:r>
          <a:endParaRPr lang="ru-RU" sz="2400" kern="1200" dirty="0"/>
        </a:p>
      </dsp:txBody>
      <dsp:txXfrm rot="10800000">
        <a:off x="1505797" y="1503578"/>
        <a:ext cx="6017372" cy="1102150"/>
      </dsp:txXfrm>
    </dsp:sp>
    <dsp:sp modelId="{8C7E6B6F-24B3-4BC6-90F8-2038942CBC67}">
      <dsp:nvSpPr>
        <dsp:cNvPr id="0" name=""/>
        <dsp:cNvSpPr/>
      </dsp:nvSpPr>
      <dsp:spPr>
        <a:xfrm>
          <a:off x="272336" y="1503581"/>
          <a:ext cx="1428022" cy="109229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F17674-912F-438F-B506-72045F388502}">
      <dsp:nvSpPr>
        <dsp:cNvPr id="0" name=""/>
        <dsp:cNvSpPr/>
      </dsp:nvSpPr>
      <dsp:spPr>
        <a:xfrm rot="10800000">
          <a:off x="1402816" y="2768533"/>
          <a:ext cx="6094829" cy="124324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4601" tIns="99060" rIns="184912" bIns="9906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1" kern="1200" dirty="0"/>
            <a:t>Когда участник был подсечен (согласно правил)</a:t>
          </a:r>
          <a:r>
            <a:rPr lang="en-US" sz="2600" b="1" kern="1200" dirty="0"/>
            <a:t> </a:t>
          </a:r>
          <a:r>
            <a:rPr lang="ru-RU" sz="2600" b="1" kern="1200" dirty="0"/>
            <a:t>и сам себя поранил  </a:t>
          </a:r>
          <a:endParaRPr lang="ru-RU" sz="2600" kern="1200" dirty="0"/>
        </a:p>
      </dsp:txBody>
      <dsp:txXfrm rot="10800000">
        <a:off x="1713626" y="2768533"/>
        <a:ext cx="5784019" cy="1243240"/>
      </dsp:txXfrm>
    </dsp:sp>
    <dsp:sp modelId="{8725BCC5-F6C6-493B-8AF7-76427F38D308}">
      <dsp:nvSpPr>
        <dsp:cNvPr id="0" name=""/>
        <dsp:cNvSpPr/>
      </dsp:nvSpPr>
      <dsp:spPr>
        <a:xfrm>
          <a:off x="271476" y="2772008"/>
          <a:ext cx="1445811" cy="123981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5047B9-CE92-4210-AE2D-9D5E7050A528}" type="datetimeFigureOut">
              <a:rPr lang="ru-RU" smtClean="0"/>
              <a:pPr/>
              <a:t>01.03.2020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92BB70-11CB-4561-9A07-56551547D5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136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 /><Relationship Id="rId2" Type="http://schemas.openxmlformats.org/officeDocument/2006/relationships/slideMaster" Target="../slideMasters/slideMaster1.xml" /><Relationship Id="rId1" Type="http://schemas.openxmlformats.org/officeDocument/2006/relationships/audio" Target="../media/audio1.wav" 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 /><Relationship Id="rId2" Type="http://schemas.openxmlformats.org/officeDocument/2006/relationships/slideMaster" Target="../slideMasters/slideMaster1.xml" /><Relationship Id="rId1" Type="http://schemas.openxmlformats.org/officeDocument/2006/relationships/audio" Target="../media/audio1.wav" 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 /><Relationship Id="rId2" Type="http://schemas.openxmlformats.org/officeDocument/2006/relationships/slideMaster" Target="../slideMasters/slideMaster1.xml" /><Relationship Id="rId1" Type="http://schemas.openxmlformats.org/officeDocument/2006/relationships/audio" Target="../media/audio1.wav" 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 /><Relationship Id="rId2" Type="http://schemas.openxmlformats.org/officeDocument/2006/relationships/slideMaster" Target="../slideMasters/slideMaster1.xml" /><Relationship Id="rId1" Type="http://schemas.openxmlformats.org/officeDocument/2006/relationships/audio" Target="../media/audio1.wav" 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 /><Relationship Id="rId2" Type="http://schemas.openxmlformats.org/officeDocument/2006/relationships/slideMaster" Target="../slideMasters/slideMaster1.xml" /><Relationship Id="rId1" Type="http://schemas.openxmlformats.org/officeDocument/2006/relationships/audio" Target="../media/audio1.wav" 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 /><Relationship Id="rId2" Type="http://schemas.openxmlformats.org/officeDocument/2006/relationships/slideMaster" Target="../slideMasters/slideMaster1.xml" /><Relationship Id="rId1" Type="http://schemas.openxmlformats.org/officeDocument/2006/relationships/audio" Target="../media/audio1.wav" 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 /><Relationship Id="rId2" Type="http://schemas.openxmlformats.org/officeDocument/2006/relationships/slideMaster" Target="../slideMasters/slideMaster1.xml" /><Relationship Id="rId1" Type="http://schemas.openxmlformats.org/officeDocument/2006/relationships/audio" Target="../media/audio1.wav" 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 /><Relationship Id="rId2" Type="http://schemas.openxmlformats.org/officeDocument/2006/relationships/slideMaster" Target="../slideMasters/slideMaster1.xml" /><Relationship Id="rId1" Type="http://schemas.openxmlformats.org/officeDocument/2006/relationships/audio" Target="../media/audio1.wav" 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 /><Relationship Id="rId2" Type="http://schemas.openxmlformats.org/officeDocument/2006/relationships/slideMaster" Target="../slideMasters/slideMaster1.xml" /><Relationship Id="rId1" Type="http://schemas.openxmlformats.org/officeDocument/2006/relationships/audio" Target="../media/audio1.wav" 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 /><Relationship Id="rId2" Type="http://schemas.openxmlformats.org/officeDocument/2006/relationships/slideMaster" Target="../slideMasters/slideMaster1.xml" /><Relationship Id="rId1" Type="http://schemas.openxmlformats.org/officeDocument/2006/relationships/audio" Target="../media/audio1.wav" 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 /><Relationship Id="rId2" Type="http://schemas.openxmlformats.org/officeDocument/2006/relationships/slideMaster" Target="../slideMasters/slideMaster1.xml" /><Relationship Id="rId1" Type="http://schemas.openxmlformats.org/officeDocument/2006/relationships/audio" Target="../media/audio1.wav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4012428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3640060"/>
            <a:ext cx="8458200" cy="916781"/>
          </a:xfrm>
        </p:spPr>
        <p:txBody>
          <a:bodyPr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2914650"/>
            <a:ext cx="8458200" cy="6858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947FC-7A2A-4781-A73F-890770FF0F11}" type="datetimeFigureOut">
              <a:rPr lang="ru-RU" smtClean="0"/>
              <a:pPr/>
              <a:t>01.03.2020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4855464"/>
            <a:ext cx="758952" cy="185166"/>
          </a:xfrm>
        </p:spPr>
        <p:txBody>
          <a:bodyPr/>
          <a:lstStyle/>
          <a:p>
            <a:fld id="{A146E034-1F1C-4F7D-B237-55766D20A1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1" name="push.wav"/>
          </p:stSnd>
        </p:sndAc>
      </p:transition>
    </mc:Choice>
    <mc:Fallback xmlns="">
      <p:transition spd="slow">
        <p:fade/>
        <p:sndAc>
          <p:stSnd>
            <p:snd r:embed="rId3" name="push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947FC-7A2A-4781-A73F-890770FF0F11}" type="datetimeFigureOut">
              <a:rPr lang="ru-RU" smtClean="0"/>
              <a:pPr/>
              <a:t>01.03.2020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6E034-1F1C-4F7D-B237-55766D20A1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1" name="push.wav"/>
          </p:stSnd>
        </p:sndAc>
      </p:transition>
    </mc:Choice>
    <mc:Fallback xmlns="">
      <p:transition spd="slow">
        <p:fade/>
        <p:sndAc>
          <p:stSnd>
            <p:snd r:embed="rId3" name="push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411957"/>
            <a:ext cx="1828800" cy="4388644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11957"/>
            <a:ext cx="6248400" cy="4388644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947FC-7A2A-4781-A73F-890770FF0F11}" type="datetimeFigureOut">
              <a:rPr lang="ru-RU" smtClean="0"/>
              <a:pPr/>
              <a:t>01.03.2020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6E034-1F1C-4F7D-B237-55766D20A1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1" name="push.wav"/>
          </p:stSnd>
        </p:sndAc>
      </p:transition>
    </mc:Choice>
    <mc:Fallback xmlns="">
      <p:transition spd="slow">
        <p:fade/>
        <p:sndAc>
          <p:stSnd>
            <p:snd r:embed="rId3" name="push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947FC-7A2A-4781-A73F-890770FF0F11}" type="datetimeFigureOut">
              <a:rPr lang="ru-RU" smtClean="0"/>
              <a:pPr/>
              <a:t>01.03.2020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57150"/>
            <a:ext cx="2895600" cy="216694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4855464"/>
            <a:ext cx="758952" cy="185166"/>
          </a:xfrm>
        </p:spPr>
        <p:txBody>
          <a:bodyPr/>
          <a:lstStyle/>
          <a:p>
            <a:fld id="{A146E034-1F1C-4F7D-B237-55766D20A1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1" name="push.wav"/>
          </p:stSnd>
        </p:sndAc>
      </p:transition>
    </mc:Choice>
    <mc:Fallback xmlns="">
      <p:transition spd="slow">
        <p:fade/>
        <p:sndAc>
          <p:stSnd>
            <p:snd r:embed="rId3" name="push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2583678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257300"/>
            <a:ext cx="8458200" cy="9144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947FC-7A2A-4781-A73F-890770FF0F11}" type="datetimeFigureOut">
              <a:rPr lang="ru-RU" smtClean="0"/>
              <a:pPr/>
              <a:t>01.03.2020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6E034-1F1C-4F7D-B237-55766D20A10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210315"/>
            <a:ext cx="8686800" cy="888619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1" name="push.wav"/>
          </p:stSnd>
        </p:sndAc>
      </p:transition>
    </mc:Choice>
    <mc:Fallback xmlns="">
      <p:transition spd="slow">
        <p:fade/>
        <p:sndAc>
          <p:stSnd>
            <p:snd r:embed="rId3" name="push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342900"/>
            <a:ext cx="8686800" cy="630936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200150"/>
            <a:ext cx="4191000" cy="354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343400" cy="354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947FC-7A2A-4781-A73F-890770FF0F11}" type="datetimeFigureOut">
              <a:rPr lang="ru-RU" smtClean="0"/>
              <a:pPr/>
              <a:t>01.03.2020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6E034-1F1C-4F7D-B237-55766D20A1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1" name="push.wav"/>
          </p:stSnd>
        </p:sndAc>
      </p:transition>
    </mc:Choice>
    <mc:Fallback xmlns="">
      <p:transition spd="slow">
        <p:fade/>
        <p:sndAc>
          <p:stSnd>
            <p:snd r:embed="rId3" name="push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4057651"/>
            <a:ext cx="8610600" cy="661988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500062"/>
            <a:ext cx="4290556" cy="47982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8" y="500062"/>
            <a:ext cx="4292241" cy="47982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987028"/>
            <a:ext cx="4290556" cy="29563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987028"/>
            <a:ext cx="4288536" cy="29563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947FC-7A2A-4781-A73F-890770FF0F11}" type="datetimeFigureOut">
              <a:rPr lang="ru-RU" smtClean="0"/>
              <a:pPr/>
              <a:t>01.03.2020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4857750"/>
            <a:ext cx="762000" cy="185166"/>
          </a:xfrm>
        </p:spPr>
        <p:txBody>
          <a:bodyPr/>
          <a:lstStyle/>
          <a:p>
            <a:fld id="{A146E034-1F1C-4F7D-B237-55766D20A10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4514850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1" name="push.wav"/>
          </p:stSnd>
        </p:sndAc>
      </p:transition>
    </mc:Choice>
    <mc:Fallback xmlns="">
      <p:transition spd="slow">
        <p:fade/>
        <p:sndAc>
          <p:stSnd>
            <p:snd r:embed="rId3" name="push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342900"/>
            <a:ext cx="8686800" cy="630936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947FC-7A2A-4781-A73F-890770FF0F11}" type="datetimeFigureOut">
              <a:rPr lang="ru-RU" smtClean="0"/>
              <a:pPr/>
              <a:t>01.03.2020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6E034-1F1C-4F7D-B237-55766D20A1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1" name="push.wav"/>
          </p:stSnd>
        </p:sndAc>
      </p:transition>
    </mc:Choice>
    <mc:Fallback xmlns="">
      <p:transition spd="slow">
        <p:fade/>
        <p:sndAc>
          <p:stSnd>
            <p:snd r:embed="rId3" name="push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947FC-7A2A-4781-A73F-890770FF0F11}" type="datetimeFigureOut">
              <a:rPr lang="ru-RU" smtClean="0"/>
              <a:pPr/>
              <a:t>01.03.2020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6E034-1F1C-4F7D-B237-55766D20A1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1" name="push.wav"/>
          </p:stSnd>
        </p:sndAc>
      </p:transition>
    </mc:Choice>
    <mc:Fallback xmlns="">
      <p:transition spd="slow">
        <p:fade/>
        <p:sndAc>
          <p:stSnd>
            <p:snd r:embed="rId3" name="push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4386839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4114801"/>
            <a:ext cx="8458200" cy="390525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3" y="457200"/>
            <a:ext cx="3008313" cy="360045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457200"/>
            <a:ext cx="5340350" cy="36004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947FC-7A2A-4781-A73F-890770FF0F11}" type="datetimeFigureOut">
              <a:rPr lang="ru-RU" smtClean="0"/>
              <a:pPr/>
              <a:t>01.03.2020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6E034-1F1C-4F7D-B237-55766D20A1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1" name="push.wav"/>
          </p:stSnd>
        </p:sndAc>
      </p:transition>
    </mc:Choice>
    <mc:Fallback xmlns="">
      <p:transition spd="slow">
        <p:fade/>
        <p:sndAc>
          <p:stSnd>
            <p:snd r:embed="rId3" name="push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462476"/>
            <a:ext cx="5029200" cy="27432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947FC-7A2A-4781-A73F-890770FF0F11}" type="datetimeFigureOut">
              <a:rPr lang="ru-RU" smtClean="0"/>
              <a:pPr/>
              <a:t>01.03.2020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6E034-1F1C-4F7D-B237-55766D20A10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3745320"/>
            <a:ext cx="5867400" cy="391716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4149914"/>
            <a:ext cx="5867400" cy="576263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1" name="push.wav"/>
          </p:stSnd>
        </p:sndAc>
      </p:transition>
    </mc:Choice>
    <mc:Fallback xmlns="">
      <p:transition spd="slow">
        <p:fade/>
        <p:sndAc>
          <p:stSnd>
            <p:snd r:embed="rId3" name="push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audio" Target="../media/audio1.wav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audio" Target="../media/audio1.wav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788175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165623"/>
            <a:ext cx="8686800" cy="33944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57150"/>
            <a:ext cx="2514600" cy="216694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A4947FC-7A2A-4781-A73F-890770FF0F11}" type="datetimeFigureOut">
              <a:rPr lang="ru-RU" smtClean="0"/>
              <a:pPr/>
              <a:t>01.03.2020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57150"/>
            <a:ext cx="3352800" cy="216694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4857751"/>
            <a:ext cx="762000" cy="183356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146E034-1F1C-4F7D-B237-55766D20A10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342900"/>
            <a:ext cx="8686800" cy="62865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788175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793491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13" name="push.wav"/>
          </p:stSnd>
        </p:sndAc>
      </p:transition>
    </mc:Choice>
    <mc:Fallback xmlns="">
      <p:transition spd="slow">
        <p:fade/>
        <p:sndAc>
          <p:stSnd>
            <p:snd r:embed="rId14" name="push.wav"/>
          </p:stSnd>
        </p:sndAc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2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6.xml" /><Relationship Id="rId5" Type="http://schemas.openxmlformats.org/officeDocument/2006/relationships/audio" Target="../media/audio1.wav" /><Relationship Id="rId4" Type="http://schemas.openxmlformats.org/officeDocument/2006/relationships/image" Target="../media/image20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5.xml" /><Relationship Id="rId5" Type="http://schemas.openxmlformats.org/officeDocument/2006/relationships/audio" Target="../media/audio1.wav" /><Relationship Id="rId4" Type="http://schemas.openxmlformats.org/officeDocument/2006/relationships/image" Target="../media/image21.pn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5.xml" /><Relationship Id="rId5" Type="http://schemas.openxmlformats.org/officeDocument/2006/relationships/audio" Target="../media/audio1.wav" /><Relationship Id="rId4" Type="http://schemas.openxmlformats.org/officeDocument/2006/relationships/image" Target="../media/image23.jpe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2.xml" /><Relationship Id="rId5" Type="http://schemas.openxmlformats.org/officeDocument/2006/relationships/audio" Target="../media/audio1.wav" /><Relationship Id="rId4" Type="http://schemas.openxmlformats.org/officeDocument/2006/relationships/image" Target="../media/image25.pn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 /><Relationship Id="rId7" Type="http://schemas.openxmlformats.org/officeDocument/2006/relationships/audio" Target="../media/audio1.wav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9.png" /><Relationship Id="rId5" Type="http://schemas.openxmlformats.org/officeDocument/2006/relationships/image" Target="../media/image28.png" /><Relationship Id="rId4" Type="http://schemas.openxmlformats.org/officeDocument/2006/relationships/image" Target="../media/image27.pn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 /><Relationship Id="rId7" Type="http://schemas.openxmlformats.org/officeDocument/2006/relationships/audio" Target="../media/audio1.wav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6.xml" /><Relationship Id="rId6" Type="http://schemas.openxmlformats.org/officeDocument/2006/relationships/image" Target="../media/image29.png" /><Relationship Id="rId5" Type="http://schemas.openxmlformats.org/officeDocument/2006/relationships/image" Target="../media/image27.png" /><Relationship Id="rId4" Type="http://schemas.openxmlformats.org/officeDocument/2006/relationships/image" Target="../media/image26.pn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6.xml" /><Relationship Id="rId6" Type="http://schemas.openxmlformats.org/officeDocument/2006/relationships/audio" Target="../media/audio1.wav" /><Relationship Id="rId5" Type="http://schemas.openxmlformats.org/officeDocument/2006/relationships/image" Target="../media/image32.png" /><Relationship Id="rId4" Type="http://schemas.openxmlformats.org/officeDocument/2006/relationships/image" Target="../media/image31.pn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6.xml" /><Relationship Id="rId6" Type="http://schemas.openxmlformats.org/officeDocument/2006/relationships/audio" Target="../media/audio1.wav" /><Relationship Id="rId5" Type="http://schemas.openxmlformats.org/officeDocument/2006/relationships/image" Target="../media/image35.png" /><Relationship Id="rId4" Type="http://schemas.openxmlformats.org/officeDocument/2006/relationships/image" Target="../media/image34.pn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6.xml" /><Relationship Id="rId5" Type="http://schemas.openxmlformats.org/officeDocument/2006/relationships/audio" Target="../media/audio1.wav" /><Relationship Id="rId4" Type="http://schemas.openxmlformats.org/officeDocument/2006/relationships/image" Target="../media/image37.png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6.xml" /><Relationship Id="rId4" Type="http://schemas.openxmlformats.org/officeDocument/2006/relationships/audio" Target="../media/audio1.wav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8.xml" /><Relationship Id="rId5" Type="http://schemas.openxmlformats.org/officeDocument/2006/relationships/audio" Target="../media/audio1.wav" /><Relationship Id="rId4" Type="http://schemas.openxmlformats.org/officeDocument/2006/relationships/image" Target="../media/image4.png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6.xml" /><Relationship Id="rId5" Type="http://schemas.openxmlformats.org/officeDocument/2006/relationships/audio" Target="../media/audio1.wav" /><Relationship Id="rId4" Type="http://schemas.openxmlformats.org/officeDocument/2006/relationships/image" Target="../media/image40.png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6.xml" /><Relationship Id="rId5" Type="http://schemas.openxmlformats.org/officeDocument/2006/relationships/audio" Target="../media/audio1.wav" /><Relationship Id="rId4" Type="http://schemas.openxmlformats.org/officeDocument/2006/relationships/image" Target="../media/image42.png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6.xml" /><Relationship Id="rId5" Type="http://schemas.openxmlformats.org/officeDocument/2006/relationships/audio" Target="../media/audio1.wav" /><Relationship Id="rId4" Type="http://schemas.openxmlformats.org/officeDocument/2006/relationships/image" Target="../media/image15.png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6.xml" /><Relationship Id="rId4" Type="http://schemas.openxmlformats.org/officeDocument/2006/relationships/audio" Target="../media/audio1.wav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6.xml" /><Relationship Id="rId5" Type="http://schemas.openxmlformats.org/officeDocument/2006/relationships/audio" Target="../media/audio1.wav" /><Relationship Id="rId4" Type="http://schemas.openxmlformats.org/officeDocument/2006/relationships/image" Target="../media/image15.png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6.xml" /><Relationship Id="rId4" Type="http://schemas.openxmlformats.org/officeDocument/2006/relationships/audio" Target="../media/audio1.wav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6.xml" /><Relationship Id="rId4" Type="http://schemas.openxmlformats.org/officeDocument/2006/relationships/audio" Target="../media/audio1.wav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6.xml" /><Relationship Id="rId4" Type="http://schemas.openxmlformats.org/officeDocument/2006/relationships/audio" Target="../media/audio1.wav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6.xml" /><Relationship Id="rId5" Type="http://schemas.openxmlformats.org/officeDocument/2006/relationships/audio" Target="../media/audio1.wav" /><Relationship Id="rId4" Type="http://schemas.openxmlformats.org/officeDocument/2006/relationships/image" Target="../media/image48.png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6.xml" /><Relationship Id="rId6" Type="http://schemas.openxmlformats.org/officeDocument/2006/relationships/audio" Target="../media/audio1.wav" /><Relationship Id="rId5" Type="http://schemas.openxmlformats.org/officeDocument/2006/relationships/image" Target="../media/image51.png" /><Relationship Id="rId4" Type="http://schemas.openxmlformats.org/officeDocument/2006/relationships/image" Target="../media/image50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 /><Relationship Id="rId3" Type="http://schemas.openxmlformats.org/officeDocument/2006/relationships/image" Target="../media/image52.png" /><Relationship Id="rId7" Type="http://schemas.openxmlformats.org/officeDocument/2006/relationships/image" Target="../media/image56.pn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6.xml" /><Relationship Id="rId6" Type="http://schemas.openxmlformats.org/officeDocument/2006/relationships/image" Target="../media/image55.png" /><Relationship Id="rId5" Type="http://schemas.openxmlformats.org/officeDocument/2006/relationships/image" Target="../media/image54.png" /><Relationship Id="rId10" Type="http://schemas.openxmlformats.org/officeDocument/2006/relationships/audio" Target="../media/audio1.wav" /><Relationship Id="rId4" Type="http://schemas.openxmlformats.org/officeDocument/2006/relationships/image" Target="../media/image53.png" /><Relationship Id="rId9" Type="http://schemas.openxmlformats.org/officeDocument/2006/relationships/image" Target="../media/image58.png" 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6.xml" /><Relationship Id="rId4" Type="http://schemas.openxmlformats.org/officeDocument/2006/relationships/audio" Target="../media/audio1.wav" 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6.xml" 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6.xml" 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6.xml" 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6.xml" 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 /><Relationship Id="rId2" Type="http://schemas.openxmlformats.org/officeDocument/2006/relationships/audio" Target="../media/audio2.wav" /><Relationship Id="rId1" Type="http://schemas.openxmlformats.org/officeDocument/2006/relationships/slideLayout" Target="../slideLayouts/slideLayout6.xml" 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6.xml" 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6.xml" /><Relationship Id="rId4" Type="http://schemas.openxmlformats.org/officeDocument/2006/relationships/audio" Target="../media/audio1.wav" 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6.xml" /><Relationship Id="rId6" Type="http://schemas.openxmlformats.org/officeDocument/2006/relationships/audio" Target="../media/audio1.wav" /><Relationship Id="rId5" Type="http://schemas.openxmlformats.org/officeDocument/2006/relationships/image" Target="../media/image62.png" /><Relationship Id="rId4" Type="http://schemas.openxmlformats.org/officeDocument/2006/relationships/image" Target="../media/image61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4.xml" /><Relationship Id="rId4" Type="http://schemas.openxmlformats.org/officeDocument/2006/relationships/audio" Target="../media/audio1.wav" 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6.xml" /><Relationship Id="rId4" Type="http://schemas.openxmlformats.org/officeDocument/2006/relationships/audio" Target="../media/audio1.wav" 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6.xml" /><Relationship Id="rId6" Type="http://schemas.openxmlformats.org/officeDocument/2006/relationships/audio" Target="../media/audio1.wav" /><Relationship Id="rId5" Type="http://schemas.openxmlformats.org/officeDocument/2006/relationships/image" Target="../media/image66.png" /><Relationship Id="rId4" Type="http://schemas.openxmlformats.org/officeDocument/2006/relationships/image" Target="../media/image65.png" 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6.xml" /><Relationship Id="rId4" Type="http://schemas.openxmlformats.org/officeDocument/2006/relationships/audio" Target="../media/audio1.wav" 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6.xml" /><Relationship Id="rId4" Type="http://schemas.openxmlformats.org/officeDocument/2006/relationships/audio" Target="../media/audio1.wav" 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6.xml" /><Relationship Id="rId4" Type="http://schemas.openxmlformats.org/officeDocument/2006/relationships/audio" Target="../media/audio1.wav" 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6.xml" /><Relationship Id="rId6" Type="http://schemas.openxmlformats.org/officeDocument/2006/relationships/audio" Target="../media/audio1.wav" /><Relationship Id="rId5" Type="http://schemas.openxmlformats.org/officeDocument/2006/relationships/image" Target="../media/image72.png" /><Relationship Id="rId4" Type="http://schemas.openxmlformats.org/officeDocument/2006/relationships/image" Target="../media/image71.png" 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6.xml" 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 /><Relationship Id="rId7" Type="http://schemas.openxmlformats.org/officeDocument/2006/relationships/audio" Target="../media/audio1.wav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6.xml" /><Relationship Id="rId6" Type="http://schemas.openxmlformats.org/officeDocument/2006/relationships/image" Target="../media/image75.png" /><Relationship Id="rId5" Type="http://schemas.openxmlformats.org/officeDocument/2006/relationships/image" Target="../media/image74.png" /><Relationship Id="rId4" Type="http://schemas.openxmlformats.org/officeDocument/2006/relationships/image" Target="../media/image73.png" 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6.xml" 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6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4.xml" /><Relationship Id="rId5" Type="http://schemas.openxmlformats.org/officeDocument/2006/relationships/audio" Target="../media/audio1.wav" /><Relationship Id="rId4" Type="http://schemas.openxmlformats.org/officeDocument/2006/relationships/image" Target="../media/image7.png" 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6.xml" 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 /><Relationship Id="rId3" Type="http://schemas.openxmlformats.org/officeDocument/2006/relationships/image" Target="../media/image76.png" /><Relationship Id="rId7" Type="http://schemas.openxmlformats.org/officeDocument/2006/relationships/image" Target="../media/image80.pn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6.xml" /><Relationship Id="rId6" Type="http://schemas.openxmlformats.org/officeDocument/2006/relationships/image" Target="../media/image79.png" /><Relationship Id="rId5" Type="http://schemas.openxmlformats.org/officeDocument/2006/relationships/image" Target="../media/image78.png" /><Relationship Id="rId4" Type="http://schemas.openxmlformats.org/officeDocument/2006/relationships/image" Target="../media/image77.png" /><Relationship Id="rId9" Type="http://schemas.openxmlformats.org/officeDocument/2006/relationships/audio" Target="../media/audio1.wav" 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 /><Relationship Id="rId3" Type="http://schemas.openxmlformats.org/officeDocument/2006/relationships/diagramData" Target="../diagrams/data1.xml" /><Relationship Id="rId7" Type="http://schemas.microsoft.com/office/2007/relationships/diagramDrawing" Target="../diagrams/drawing1.xml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6.xml" /><Relationship Id="rId6" Type="http://schemas.openxmlformats.org/officeDocument/2006/relationships/diagramColors" Target="../diagrams/colors1.xml" /><Relationship Id="rId5" Type="http://schemas.openxmlformats.org/officeDocument/2006/relationships/diagramQuickStyle" Target="../diagrams/quickStyle1.xml" /><Relationship Id="rId4" Type="http://schemas.openxmlformats.org/officeDocument/2006/relationships/diagramLayout" Target="../diagrams/layout1.xml" 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6.xml" /><Relationship Id="rId5" Type="http://schemas.openxmlformats.org/officeDocument/2006/relationships/audio" Target="../media/audio1.wav" /><Relationship Id="rId4" Type="http://schemas.openxmlformats.org/officeDocument/2006/relationships/image" Target="../media/image17.png" 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6.xml" /><Relationship Id="rId5" Type="http://schemas.openxmlformats.org/officeDocument/2006/relationships/audio" Target="../media/audio1.wav" /><Relationship Id="rId4" Type="http://schemas.openxmlformats.org/officeDocument/2006/relationships/image" Target="../media/image84.png" 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6.xml" 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6.xml" 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6.xml" 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6.xml" /><Relationship Id="rId6" Type="http://schemas.openxmlformats.org/officeDocument/2006/relationships/audio" Target="../media/audio1.wav" /><Relationship Id="rId5" Type="http://schemas.openxmlformats.org/officeDocument/2006/relationships/image" Target="../media/image87.png" /><Relationship Id="rId4" Type="http://schemas.openxmlformats.org/officeDocument/2006/relationships/image" Target="../media/image86.png" 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6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8.xml" /><Relationship Id="rId6" Type="http://schemas.openxmlformats.org/officeDocument/2006/relationships/audio" Target="../media/audio1.wav" /><Relationship Id="rId5" Type="http://schemas.openxmlformats.org/officeDocument/2006/relationships/image" Target="../media/image10.png" /><Relationship Id="rId4" Type="http://schemas.openxmlformats.org/officeDocument/2006/relationships/image" Target="../media/image9.png" 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 /><Relationship Id="rId7" Type="http://schemas.openxmlformats.org/officeDocument/2006/relationships/audio" Target="../media/audio1.wav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6.xml" /><Relationship Id="rId6" Type="http://schemas.openxmlformats.org/officeDocument/2006/relationships/image" Target="../media/image91.png" /><Relationship Id="rId5" Type="http://schemas.openxmlformats.org/officeDocument/2006/relationships/image" Target="../media/image90.png" /><Relationship Id="rId4" Type="http://schemas.openxmlformats.org/officeDocument/2006/relationships/image" Target="../media/image89.png" 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6.xml" 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6.xml" /><Relationship Id="rId5" Type="http://schemas.openxmlformats.org/officeDocument/2006/relationships/audio" Target="../media/audio1.wav" /><Relationship Id="rId4" Type="http://schemas.openxmlformats.org/officeDocument/2006/relationships/image" Target="../media/image93.png" 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6.xml" /><Relationship Id="rId4" Type="http://schemas.openxmlformats.org/officeDocument/2006/relationships/audio" Target="../media/audio1.wav" 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 /><Relationship Id="rId7" Type="http://schemas.openxmlformats.org/officeDocument/2006/relationships/audio" Target="../media/audio1.wav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6.xml" /><Relationship Id="rId6" Type="http://schemas.openxmlformats.org/officeDocument/2006/relationships/image" Target="../media/image98.jpeg" /><Relationship Id="rId5" Type="http://schemas.openxmlformats.org/officeDocument/2006/relationships/image" Target="../media/image97.jpeg" /><Relationship Id="rId4" Type="http://schemas.openxmlformats.org/officeDocument/2006/relationships/image" Target="../media/image96.png" 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6.xml" /><Relationship Id="rId5" Type="http://schemas.openxmlformats.org/officeDocument/2006/relationships/audio" Target="../media/audio1.wav" /><Relationship Id="rId4" Type="http://schemas.openxmlformats.org/officeDocument/2006/relationships/image" Target="../media/image100.jpeg" 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6.xml" /><Relationship Id="rId5" Type="http://schemas.openxmlformats.org/officeDocument/2006/relationships/audio" Target="../media/audio1.wav" /><Relationship Id="rId4" Type="http://schemas.openxmlformats.org/officeDocument/2006/relationships/image" Target="../media/image102.png" 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6.xml" /><Relationship Id="rId6" Type="http://schemas.openxmlformats.org/officeDocument/2006/relationships/audio" Target="../media/audio1.wav" /><Relationship Id="rId5" Type="http://schemas.openxmlformats.org/officeDocument/2006/relationships/image" Target="../media/image105.png" /><Relationship Id="rId4" Type="http://schemas.openxmlformats.org/officeDocument/2006/relationships/image" Target="../media/image104.png" 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6.xml" /><Relationship Id="rId5" Type="http://schemas.openxmlformats.org/officeDocument/2006/relationships/audio" Target="../media/audio1.wav" /><Relationship Id="rId4" Type="http://schemas.openxmlformats.org/officeDocument/2006/relationships/image" Target="../media/image107.png" 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gif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6.xml" /><Relationship Id="rId4" Type="http://schemas.openxmlformats.org/officeDocument/2006/relationships/audio" Target="../media/audio1.wav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 /><Relationship Id="rId7" Type="http://schemas.openxmlformats.org/officeDocument/2006/relationships/audio" Target="../media/audio1.wav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8.xml" /><Relationship Id="rId6" Type="http://schemas.openxmlformats.org/officeDocument/2006/relationships/image" Target="../media/image14.png" /><Relationship Id="rId5" Type="http://schemas.openxmlformats.org/officeDocument/2006/relationships/image" Target="../media/image13.png" /><Relationship Id="rId4" Type="http://schemas.openxmlformats.org/officeDocument/2006/relationships/image" Target="../media/image12.pn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5.xml" /><Relationship Id="rId5" Type="http://schemas.openxmlformats.org/officeDocument/2006/relationships/audio" Target="../media/audio1.wav" /><Relationship Id="rId4" Type="http://schemas.openxmlformats.org/officeDocument/2006/relationships/image" Target="../media/image16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5.xml" /><Relationship Id="rId5" Type="http://schemas.openxmlformats.org/officeDocument/2006/relationships/audio" Target="../media/audio1.wav" /><Relationship Id="rId4" Type="http://schemas.openxmlformats.org/officeDocument/2006/relationships/image" Target="../media/image18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05980"/>
            <a:ext cx="8822214" cy="70958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b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World Karate Federation</a:t>
            </a:r>
            <a:endParaRPr lang="ru-RU" sz="5400" b="1" dirty="0"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1635647"/>
            <a:ext cx="7848872" cy="3028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ru-RU" sz="5400" b="1" dirty="0">
                <a:solidFill>
                  <a:srgbClr val="4E3B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Правила </a:t>
            </a:r>
            <a:r>
              <a:rPr lang="en-US" sz="5400" b="1" dirty="0">
                <a:solidFill>
                  <a:srgbClr val="4E3B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WKF KUMITE</a:t>
            </a:r>
            <a:endParaRPr lang="ru-RU" sz="5400" b="1" dirty="0">
              <a:solidFill>
                <a:srgbClr val="4E3B3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ctr">
              <a:spcBef>
                <a:spcPct val="20000"/>
              </a:spcBef>
              <a:buClr>
                <a:srgbClr val="F0A22E"/>
              </a:buClr>
              <a:buSzPct val="70000"/>
            </a:pPr>
            <a:endParaRPr lang="ru-RU" sz="6000" b="1" dirty="0">
              <a:solidFill>
                <a:srgbClr val="4E3B3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ctr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ru-RU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Версия 1.1.2020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3" name="push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95486"/>
            <a:ext cx="9144000" cy="630936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World Karate Federation</a:t>
            </a:r>
            <a:endParaRPr lang="ru-RU" sz="4400" dirty="0"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347614"/>
            <a:ext cx="8424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Флажковые сигналы судей для 1 категории</a:t>
            </a:r>
          </a:p>
          <a:p>
            <a:pPr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Сначала вращение красным/синим флажком, потом флажки</a:t>
            </a:r>
          </a:p>
          <a:p>
            <a:pPr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скрещиваются.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39552" y="3291830"/>
            <a:ext cx="3528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КРАСНЫЙ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впереди для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АКА</a:t>
            </a:r>
          </a:p>
          <a:p>
            <a:pPr>
              <a:buNone/>
            </a:pP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СИНИЙ 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впереди для </a:t>
            </a: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АО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2355726"/>
            <a:ext cx="2016224" cy="19876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3219822"/>
            <a:ext cx="2160240" cy="15683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5" name="push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504" y="123479"/>
            <a:ext cx="9036496" cy="648072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World Karate Federation</a:t>
            </a:r>
            <a:endParaRPr lang="ru-RU" sz="4400" dirty="0">
              <a:latin typeface="+mn-lt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281444" y="1059582"/>
            <a:ext cx="8467020" cy="792088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Судьи </a:t>
            </a:r>
          </a:p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при начислении баллов</a:t>
            </a:r>
          </a:p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3"/>
          </p:nvPr>
        </p:nvSpPr>
        <p:spPr>
          <a:xfrm>
            <a:off x="251520" y="4155926"/>
            <a:ext cx="8685749" cy="504056"/>
          </a:xfrm>
        </p:spPr>
        <p:txBody>
          <a:bodyPr>
            <a:normAutofit fontScale="85000" lnSpcReduction="20000"/>
          </a:bodyPr>
          <a:lstStyle/>
          <a:p>
            <a:pPr algn="ctr"/>
            <a:endParaRPr lang="ru-RU" b="1" dirty="0">
              <a:solidFill>
                <a:srgbClr val="0000FF"/>
              </a:solidFill>
              <a:latin typeface="+mn-lt"/>
            </a:endParaRPr>
          </a:p>
          <a:p>
            <a:pPr algn="ctr"/>
            <a:r>
              <a:rPr lang="ru-RU" b="1" dirty="0">
                <a:solidFill>
                  <a:srgbClr val="0000FF"/>
                </a:solidFill>
                <a:latin typeface="+mn-lt"/>
              </a:rPr>
              <a:t>Держите флажок до тех пор, пока рефери не огласит балл(ы)!</a:t>
            </a:r>
          </a:p>
          <a:p>
            <a:endParaRPr lang="ru-RU" dirty="0"/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923678"/>
            <a:ext cx="1812952" cy="2092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1923678"/>
            <a:ext cx="1809406" cy="20882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923678"/>
            <a:ext cx="1800200" cy="20882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1923678"/>
            <a:ext cx="1872208" cy="20882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5" name="push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267495"/>
            <a:ext cx="8915400" cy="648072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World Karate Federation</a:t>
            </a:r>
            <a:endParaRPr lang="ru-RU" sz="4400" dirty="0">
              <a:latin typeface="+mn-lt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539552" y="1131590"/>
            <a:ext cx="8280920" cy="504056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Если 2 судей показывают различные баллы одному и тому же спортсмену, то будет присвоен</a:t>
            </a:r>
            <a:r>
              <a:rPr lang="ru-RU" sz="1900" dirty="0">
                <a:latin typeface="+mn-lt"/>
              </a:rPr>
              <a:t> </a:t>
            </a:r>
            <a:r>
              <a:rPr lang="ru-RU" sz="1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меньший</a:t>
            </a:r>
            <a:r>
              <a:rPr lang="ru-RU" sz="1900" dirty="0">
                <a:latin typeface="+mn-lt"/>
              </a:rPr>
              <a:t> </a:t>
            </a:r>
            <a:r>
              <a:rPr lang="ru-RU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балл.</a:t>
            </a:r>
          </a:p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3"/>
          </p:nvPr>
        </p:nvSpPr>
        <p:spPr>
          <a:xfrm>
            <a:off x="251520" y="4227934"/>
            <a:ext cx="8685749" cy="720080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00FF"/>
                </a:solidFill>
                <a:latin typeface="+mn-lt"/>
              </a:rPr>
              <a:t>То же самое при вынесении наказаний и дисквалификации.</a:t>
            </a:r>
          </a:p>
          <a:p>
            <a:endParaRPr lang="ru-RU" dirty="0"/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779662"/>
            <a:ext cx="2350516" cy="22355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1707654"/>
            <a:ext cx="4464496" cy="23042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5" name="push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42900"/>
            <a:ext cx="8991600" cy="628650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World Karate Federation</a:t>
            </a:r>
            <a:endParaRPr lang="ru-RU" sz="4400" dirty="0">
              <a:latin typeface="+mn-lt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923678"/>
            <a:ext cx="1663691" cy="15841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1923678"/>
            <a:ext cx="1664074" cy="15845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1923678"/>
            <a:ext cx="2055748" cy="15841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1494" y="1923678"/>
            <a:ext cx="2151383" cy="15841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467544" y="1059582"/>
            <a:ext cx="83529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000" b="1" dirty="0"/>
              <a:t>Если 4 судей показывают различные баллы одному и тому же спортсмену, то будет присвоен </a:t>
            </a:r>
            <a:r>
              <a:rPr lang="ru-RU" sz="2000" b="1" dirty="0">
                <a:solidFill>
                  <a:srgbClr val="FF0000"/>
                </a:solidFill>
              </a:rPr>
              <a:t>меньший</a:t>
            </a:r>
            <a:r>
              <a:rPr lang="ru-RU" sz="2000" dirty="0"/>
              <a:t> </a:t>
            </a:r>
            <a:r>
              <a:rPr lang="ru-RU" sz="2000" b="1" dirty="0"/>
              <a:t>балл.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3723878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00FF"/>
                </a:solidFill>
              </a:rPr>
              <a:t>То же самое при вынесении наказаний и дисквалификации</a:t>
            </a:r>
            <a:endParaRPr lang="ru-RU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5" name="push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42900"/>
            <a:ext cx="8991600" cy="628650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World Karate Federation</a:t>
            </a:r>
            <a:endParaRPr lang="ru-RU" sz="4400" dirty="0">
              <a:latin typeface="+mn-lt"/>
            </a:endParaRP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931790"/>
            <a:ext cx="1644392" cy="15683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2859782"/>
            <a:ext cx="2205320" cy="15841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2859782"/>
            <a:ext cx="2067507" cy="15288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2139702"/>
            <a:ext cx="1531546" cy="23325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51520" y="1131590"/>
            <a:ext cx="84969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buNone/>
            </a:pPr>
            <a:r>
              <a:rPr lang="ru-RU" sz="2000" b="1" dirty="0"/>
              <a:t>Когда большинство судей выступает за определенную меру наказания или балл,  Рефери всегда присоединяется к большинству.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7" name="push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42900"/>
            <a:ext cx="8881048" cy="630936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World Karate Federation</a:t>
            </a:r>
            <a:endParaRPr lang="ru-RU" sz="4400" dirty="0"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131590"/>
            <a:ext cx="8568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buNone/>
            </a:pPr>
            <a:r>
              <a:rPr lang="ru-RU" b="1" dirty="0"/>
              <a:t>Когда большинство судей выступает за меру </a:t>
            </a:r>
            <a:r>
              <a:rPr lang="ru-RU" b="1" dirty="0">
                <a:solidFill>
                  <a:srgbClr val="0000FF"/>
                </a:solidFill>
              </a:rPr>
              <a:t>оценки-предупреждения-дисквалификации</a:t>
            </a:r>
          </a:p>
          <a:p>
            <a:pPr indent="457200">
              <a:buNone/>
            </a:pPr>
            <a:r>
              <a:rPr lang="ru-RU" b="1" dirty="0">
                <a:solidFill>
                  <a:srgbClr val="FF0000"/>
                </a:solidFill>
              </a:rPr>
              <a:t>То рефери тоже поддерживает большинство.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2643758"/>
            <a:ext cx="2340075" cy="13000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355726"/>
            <a:ext cx="1647825" cy="20162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3728" y="2715766"/>
            <a:ext cx="1835522" cy="12961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5976" y="2283718"/>
            <a:ext cx="1636216" cy="20162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7" name="push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42900"/>
            <a:ext cx="8988552" cy="630936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World Karate Federation</a:t>
            </a:r>
            <a:endParaRPr lang="ru-RU" sz="4400" dirty="0">
              <a:latin typeface="+mn-lt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131590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/>
              <a:t>Рефери имеет право голоса при разрешении </a:t>
            </a:r>
            <a:r>
              <a:rPr lang="ru-RU" b="1" dirty="0" err="1"/>
              <a:t>тай-брейка</a:t>
            </a:r>
            <a:r>
              <a:rPr lang="ru-RU" b="1" dirty="0"/>
              <a:t>.</a:t>
            </a:r>
            <a:endParaRPr lang="en-US" b="1" dirty="0"/>
          </a:p>
          <a:p>
            <a:pPr algn="ctr">
              <a:buNone/>
            </a:pPr>
            <a:r>
              <a:rPr lang="ru-RU" b="1" dirty="0">
                <a:solidFill>
                  <a:srgbClr val="0000FF"/>
                </a:solidFill>
              </a:rPr>
              <a:t>Если двое судей выражают позицию противоположную двум другим.</a:t>
            </a:r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923678"/>
            <a:ext cx="2448272" cy="11839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1" y="3363838"/>
            <a:ext cx="2456863" cy="12241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1995686"/>
            <a:ext cx="1981591" cy="23762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1995686"/>
            <a:ext cx="1981591" cy="23762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6" name="push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42900"/>
            <a:ext cx="8881048" cy="630936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World Karate Federation</a:t>
            </a:r>
            <a:endParaRPr lang="ru-RU" sz="4400" dirty="0"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131591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/>
              <a:t>Судьи должны зафиксировать баллы/наказания </a:t>
            </a:r>
            <a:r>
              <a:rPr lang="ru-RU" b="1" dirty="0">
                <a:solidFill>
                  <a:srgbClr val="FF0000"/>
                </a:solidFill>
              </a:rPr>
              <a:t>до того</a:t>
            </a:r>
            <a:r>
              <a:rPr lang="ru-RU" b="1" dirty="0"/>
              <a:t>, как рефери остановит поединок.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923678"/>
            <a:ext cx="2826262" cy="26905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1923678"/>
            <a:ext cx="2204823" cy="27363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1923678"/>
            <a:ext cx="2727080" cy="26777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6" name="push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42900"/>
            <a:ext cx="8988552" cy="630936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World Karate Federation</a:t>
            </a:r>
            <a:endParaRPr lang="ru-RU" sz="4400" dirty="0"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059583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/>
              <a:t>Представители судейской бригады и рефери не должны выполнять других функций.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995686"/>
            <a:ext cx="3295833" cy="21145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1995686"/>
            <a:ext cx="2571768" cy="24557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5" name="push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42900"/>
            <a:ext cx="9144000" cy="630936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World Karate Federation</a:t>
            </a:r>
            <a:endParaRPr lang="ru-RU" sz="4400" dirty="0"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203598"/>
            <a:ext cx="8496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dirty="0"/>
              <a:t>Не обсуждайте исход матча с тренером или участником! Отчет только </a:t>
            </a:r>
            <a:r>
              <a:rPr lang="ru-RU" sz="2800" b="1" dirty="0" err="1"/>
              <a:t>лдя</a:t>
            </a:r>
            <a:r>
              <a:rPr lang="ru-RU" sz="2800" b="1" dirty="0"/>
              <a:t>: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283718"/>
            <a:ext cx="2881316" cy="21436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51520" y="2643758"/>
            <a:ext cx="38884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dirty="0">
                <a:solidFill>
                  <a:srgbClr val="0000FF"/>
                </a:solidFill>
              </a:rPr>
              <a:t>Судейская бригада</a:t>
            </a:r>
          </a:p>
          <a:p>
            <a:pPr algn="ctr">
              <a:buNone/>
            </a:pPr>
            <a:r>
              <a:rPr lang="ru-RU" sz="2800" b="1" dirty="0">
                <a:solidFill>
                  <a:srgbClr val="0000FF"/>
                </a:solidFill>
              </a:rPr>
              <a:t>Татами Менеджер</a:t>
            </a:r>
          </a:p>
          <a:p>
            <a:pPr algn="ctr">
              <a:buNone/>
            </a:pPr>
            <a:r>
              <a:rPr lang="ru-RU" sz="2800" b="1" dirty="0">
                <a:solidFill>
                  <a:srgbClr val="0000FF"/>
                </a:solidFill>
              </a:rPr>
              <a:t>Судейская коллегия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4" name="push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11511"/>
            <a:ext cx="8928992" cy="864095"/>
          </a:xfrm>
        </p:spPr>
        <p:txBody>
          <a:bodyPr>
            <a:normAutofit/>
          </a:bodyPr>
          <a:lstStyle/>
          <a:p>
            <a:pPr algn="ctr"/>
            <a:r>
              <a:rPr lang="en-US" sz="4900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World Karate Federation</a:t>
            </a:r>
            <a:endParaRPr lang="ru-RU" dirty="0">
              <a:latin typeface="+mn-lt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2"/>
          </p:nvPr>
        </p:nvSpPr>
        <p:spPr>
          <a:xfrm>
            <a:off x="2915816" y="1347614"/>
            <a:ext cx="2808312" cy="2944019"/>
          </a:xfrm>
        </p:spPr>
        <p:txBody>
          <a:bodyPr>
            <a:normAutofit lnSpcReduction="10000"/>
          </a:bodyPr>
          <a:lstStyle/>
          <a:p>
            <a:pPr indent="457200" algn="just"/>
            <a:r>
              <a:rPr lang="ru-RU" dirty="0">
                <a:latin typeface="+mn-lt"/>
                <a:cs typeface="Times New Roman" pitchFamily="18" charset="0"/>
              </a:rPr>
              <a:t> </a:t>
            </a:r>
            <a:r>
              <a:rPr lang="ru-RU" sz="2000" dirty="0">
                <a:latin typeface="+mn-lt"/>
                <a:cs typeface="Times New Roman" pitchFamily="18" charset="0"/>
              </a:rPr>
              <a:t>Завязки куртки должны быть завязаны.</a:t>
            </a:r>
          </a:p>
          <a:p>
            <a:pPr indent="457200" algn="just"/>
            <a:r>
              <a:rPr lang="ru-RU" sz="2000" dirty="0">
                <a:latin typeface="+mn-lt"/>
                <a:cs typeface="Times New Roman" pitchFamily="18" charset="0"/>
              </a:rPr>
              <a:t>  Куртки без завязок нельзя использовать.</a:t>
            </a:r>
          </a:p>
          <a:p>
            <a:pPr indent="457200" algn="just"/>
            <a:r>
              <a:rPr lang="ru-RU" sz="2000" dirty="0">
                <a:latin typeface="+mn-lt"/>
                <a:cs typeface="Times New Roman" pitchFamily="18" charset="0"/>
              </a:rPr>
              <a:t>Если они оторваны во время поединка, то от участника </a:t>
            </a:r>
            <a:r>
              <a:rPr lang="ru-RU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не</a:t>
            </a:r>
            <a:r>
              <a:rPr lang="ru-RU" sz="2000" dirty="0">
                <a:latin typeface="+mn-lt"/>
                <a:cs typeface="Times New Roman" pitchFamily="18" charset="0"/>
              </a:rPr>
              <a:t> требуется смены куртки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724128" y="483518"/>
            <a:ext cx="3252118" cy="3600450"/>
          </a:xfrm>
        </p:spPr>
        <p:txBody>
          <a:bodyPr>
            <a:normAutofit/>
          </a:bodyPr>
          <a:lstStyle/>
          <a:p>
            <a:endParaRPr lang="ru-RU" b="1" dirty="0">
              <a:latin typeface="+mn-lt"/>
            </a:endParaRPr>
          </a:p>
          <a:p>
            <a:endParaRPr lang="ru-RU" dirty="0">
              <a:latin typeface="+mn-lt"/>
            </a:endParaRPr>
          </a:p>
          <a:p>
            <a:endParaRPr lang="ru-RU" dirty="0"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91631"/>
            <a:ext cx="2520280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5" y="1419623"/>
            <a:ext cx="2880320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563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5" name="push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42900"/>
            <a:ext cx="8881048" cy="630936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World Karate Federation</a:t>
            </a:r>
            <a:endParaRPr lang="ru-RU" sz="4400" dirty="0"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059583"/>
            <a:ext cx="82809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200" b="1" dirty="0"/>
              <a:t>Не касайтесь участников руками!!! </a:t>
            </a:r>
          </a:p>
          <a:p>
            <a:pPr>
              <a:buNone/>
            </a:pPr>
            <a:r>
              <a:rPr lang="ru-RU" sz="3200" b="1" dirty="0">
                <a:solidFill>
                  <a:srgbClr val="0000FF"/>
                </a:solidFill>
              </a:rPr>
              <a:t>Позовите врача!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211710"/>
            <a:ext cx="3071814" cy="24062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1779662"/>
            <a:ext cx="4109969" cy="29523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5" name="push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42900"/>
            <a:ext cx="8988552" cy="630936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World Karate Federation</a:t>
            </a:r>
            <a:endParaRPr lang="ru-RU" sz="4400" dirty="0">
              <a:latin typeface="+mn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203598"/>
            <a:ext cx="1728192" cy="28113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2715766"/>
            <a:ext cx="2357454" cy="18259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305193" y="1347614"/>
            <a:ext cx="61552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600" b="1" dirty="0"/>
              <a:t>Арбитр</a:t>
            </a:r>
            <a:r>
              <a:rPr lang="en-US" sz="3600" b="1" dirty="0"/>
              <a:t>: </a:t>
            </a:r>
            <a:r>
              <a:rPr lang="ru-RU" sz="3600" b="1" dirty="0"/>
              <a:t>Контролер поединка (КАНСА)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148064" y="2387084"/>
            <a:ext cx="34563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ru-RU" sz="3200" b="1" dirty="0"/>
          </a:p>
          <a:p>
            <a:pPr>
              <a:buNone/>
            </a:pPr>
            <a:r>
              <a:rPr lang="ru-RU" sz="3200" b="1" dirty="0"/>
              <a:t>Контролер татами</a:t>
            </a:r>
            <a:r>
              <a:rPr lang="en-US" sz="3200" b="1" dirty="0"/>
              <a:t>: </a:t>
            </a:r>
            <a:r>
              <a:rPr lang="ru-RU" sz="3200" b="1" dirty="0"/>
              <a:t>Татами Менеджер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5" name="push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95486"/>
            <a:ext cx="8988552" cy="630936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World Karate Federation</a:t>
            </a:r>
            <a:endParaRPr lang="ru-RU" sz="440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000246"/>
            <a:ext cx="2000264" cy="18676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1995686"/>
            <a:ext cx="1700160" cy="18722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691680" y="1059583"/>
            <a:ext cx="51663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dirty="0"/>
              <a:t>СУДЬИ…</a:t>
            </a:r>
          </a:p>
          <a:p>
            <a:pPr algn="ctr">
              <a:buNone/>
            </a:pPr>
            <a:r>
              <a:rPr lang="ru-RU" sz="2800" b="1" dirty="0">
                <a:solidFill>
                  <a:srgbClr val="0000FF"/>
                </a:solidFill>
              </a:rPr>
              <a:t>Сначала показывайте балл!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4011910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/>
              <a:t>Подождите, пока Рефери укажет на запрещенное поведение по той или иной категории.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5" name="push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42900"/>
            <a:ext cx="8881048" cy="630936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World Karate Federation</a:t>
            </a:r>
            <a:endParaRPr lang="ru-RU" sz="4400" dirty="0">
              <a:latin typeface="+mn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139702"/>
            <a:ext cx="2203351" cy="22860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23528" y="1347614"/>
            <a:ext cx="85689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u="sng" dirty="0"/>
              <a:t>ВЗАИМОДЕЙСТВИЕ МЕЖДУ СУДЬЯМИ!!</a:t>
            </a:r>
          </a:p>
          <a:p>
            <a:pPr algn="ctr">
              <a:buNone/>
            </a:pPr>
            <a:r>
              <a:rPr lang="ru-RU" sz="2800" b="1" dirty="0"/>
              <a:t> 			  </a:t>
            </a:r>
          </a:p>
          <a:p>
            <a:pPr algn="ctr">
              <a:buNone/>
            </a:pPr>
            <a:endParaRPr lang="ru-RU" sz="2800" b="1" dirty="0"/>
          </a:p>
          <a:p>
            <a:pPr algn="r">
              <a:buNone/>
            </a:pPr>
            <a:r>
              <a:rPr lang="ru-RU" sz="2800" b="1" dirty="0"/>
              <a:t>		Следите за тем, что показывают другие. </a:t>
            </a:r>
            <a:endParaRPr lang="ru-RU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4" name="push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342900"/>
            <a:ext cx="8988552" cy="630936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World Karate Federation</a:t>
            </a:r>
            <a:endParaRPr lang="ru-RU" sz="4400" dirty="0">
              <a:latin typeface="+mn-lt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1275606"/>
            <a:ext cx="1800749" cy="1712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5808" y="1203597"/>
            <a:ext cx="1524000" cy="1758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1203598"/>
            <a:ext cx="1523999" cy="1758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75606"/>
            <a:ext cx="1793343" cy="170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467544" y="3003798"/>
            <a:ext cx="79928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buNone/>
            </a:pPr>
            <a:r>
              <a:rPr lang="ru-RU" sz="2800" b="1" dirty="0"/>
              <a:t>Если оба участника получили по два флажка с баллами…</a:t>
            </a:r>
            <a:endParaRPr lang="ru-RU" sz="2800" dirty="0"/>
          </a:p>
          <a:p>
            <a:pPr indent="457200">
              <a:buNone/>
            </a:pPr>
            <a:r>
              <a:rPr lang="ru-RU" sz="2800" b="1" dirty="0">
                <a:solidFill>
                  <a:srgbClr val="0000FF"/>
                </a:solidFill>
              </a:rPr>
              <a:t>Рефери начислит баллы обеим соперникам.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5" name="push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342900"/>
            <a:ext cx="9144000" cy="630936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World Karate Federation</a:t>
            </a:r>
            <a:endParaRPr lang="ru-RU" sz="4400" dirty="0">
              <a:latin typeface="+mn-lt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507854"/>
            <a:ext cx="2285996" cy="12241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3579862"/>
            <a:ext cx="2357454" cy="11747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51520" y="1347614"/>
            <a:ext cx="83529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buNone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Если спортсмен исполнил более одной оцениваемой техники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команды ЯМЭ</a:t>
            </a:r>
            <a:r>
              <a:rPr lang="ru-RU" sz="2800" dirty="0"/>
              <a:t>, </a:t>
            </a:r>
            <a:r>
              <a:rPr lang="ru-RU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судьи должны дать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высшую оценку.</a:t>
            </a:r>
          </a:p>
          <a:p>
            <a:pPr indent="457200" algn="just">
              <a:buNone/>
            </a:pP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Например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Успешный удар рукой, а затем ногой.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4" name="push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342900"/>
            <a:ext cx="8988552" cy="630936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World Karate Federation</a:t>
            </a:r>
            <a:endParaRPr lang="ru-RU" sz="4400" dirty="0">
              <a:latin typeface="+mn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2067694"/>
            <a:ext cx="2005964" cy="17597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51520" y="1125200"/>
            <a:ext cx="660648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Критерии принятия решений по ХАНТЕЙ,</a:t>
            </a:r>
          </a:p>
          <a:p>
            <a:pPr algn="ctr">
              <a:buNone/>
            </a:pP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случае отсутствии  СЭНШУ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q"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Отношение, соревновательный дух продемонстрированная сила</a:t>
            </a:r>
          </a:p>
          <a:p>
            <a:pPr>
              <a:buFont typeface="Wingdings" pitchFamily="2" charset="2"/>
              <a:buChar char="q"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Превосходство в тактике и технике</a:t>
            </a:r>
          </a:p>
          <a:p>
            <a:pPr>
              <a:buFont typeface="Wingdings" pitchFamily="2" charset="2"/>
              <a:buChar char="q"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Кто был инициатором большинства атак</a:t>
            </a:r>
          </a:p>
          <a:p>
            <a:pPr algn="ctr">
              <a:buNone/>
            </a:pP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протяжении всего боя!!!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4" name="push.wav"/>
          </p:stSnd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42900"/>
            <a:ext cx="8988552" cy="630936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World Karate Federation</a:t>
            </a:r>
            <a:endParaRPr lang="ru-RU" sz="4400" dirty="0">
              <a:latin typeface="+mn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347614"/>
            <a:ext cx="3786214" cy="29745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644008" y="1275606"/>
            <a:ext cx="36004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4400" b="1" dirty="0">
                <a:solidFill>
                  <a:srgbClr val="0000FF"/>
                </a:solidFill>
              </a:rPr>
              <a:t>Судьи следят за ДЗЁГАЙ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4" name="push.wav"/>
          </p:stSnd>
        </p:sndAc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342900"/>
            <a:ext cx="8988552" cy="630936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World Karate Federation</a:t>
            </a:r>
            <a:endParaRPr lang="ru-RU" sz="4400" dirty="0"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1131591"/>
            <a:ext cx="71287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3600" b="1" dirty="0">
                <a:solidFill>
                  <a:srgbClr val="0000FF"/>
                </a:solidFill>
              </a:rPr>
              <a:t>ДЗЁГАЙ</a:t>
            </a:r>
          </a:p>
          <a:p>
            <a:pPr algn="ctr">
              <a:buNone/>
            </a:pPr>
            <a:r>
              <a:rPr lang="ru-RU" sz="3600" b="1" dirty="0">
                <a:solidFill>
                  <a:srgbClr val="0000FF"/>
                </a:solidFill>
              </a:rPr>
              <a:t>Нет                                          Да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499742"/>
            <a:ext cx="2733670" cy="20717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41922" y="2499744"/>
            <a:ext cx="3214690" cy="20717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5" name="push.wav"/>
          </p:stSnd>
        </p:sndAc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342900"/>
            <a:ext cx="8988552" cy="630936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World Karate Federation</a:t>
            </a:r>
            <a:endParaRPr lang="ru-RU" sz="4400" b="1" dirty="0">
              <a:latin typeface="+mn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1059582"/>
            <a:ext cx="1728192" cy="11873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2283718"/>
            <a:ext cx="1728192" cy="11881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3651870"/>
            <a:ext cx="1724981" cy="11418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251520" y="1131590"/>
            <a:ext cx="660648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АКО бросает АО</a:t>
            </a:r>
          </a:p>
          <a:p>
            <a:pPr>
              <a:buFont typeface="Wingdings" pitchFamily="2" charset="2"/>
              <a:buChar char="q"/>
            </a:pPr>
            <a:endParaRPr lang="ru-RU" sz="2800" dirty="0"/>
          </a:p>
          <a:p>
            <a:pPr>
              <a:buFont typeface="Wingdings" pitchFamily="2" charset="2"/>
              <a:buChar char="q"/>
            </a:pP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q"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АО вне площадки – АКО в ее </a:t>
            </a:r>
          </a:p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пределах</a:t>
            </a:r>
          </a:p>
          <a:p>
            <a:pPr>
              <a:buFont typeface="Wingdings" pitchFamily="2" charset="2"/>
              <a:buChar char="q"/>
            </a:pPr>
            <a:endParaRPr lang="ru-RU" sz="2800" dirty="0"/>
          </a:p>
          <a:p>
            <a:pPr>
              <a:buFont typeface="Wingdings" pitchFamily="2" charset="2"/>
              <a:buChar char="q"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АКО может заработать балл</a:t>
            </a:r>
          </a:p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(дайте ему 2 секунды после броска)</a:t>
            </a:r>
            <a:endParaRPr lang="ru-RU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6" name="push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23478"/>
            <a:ext cx="8856984" cy="857250"/>
          </a:xfrm>
        </p:spPr>
        <p:txBody>
          <a:bodyPr>
            <a:normAutofit/>
          </a:bodyPr>
          <a:lstStyle/>
          <a:p>
            <a:pPr algn="ctr"/>
            <a:r>
              <a:rPr lang="en-US" sz="4900" b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World Karate Federation</a:t>
            </a:r>
            <a:endParaRPr lang="ru-RU" sz="4900" b="1" dirty="0">
              <a:solidFill>
                <a:srgbClr val="000099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7310">
              <a:lnSpc>
                <a:spcPts val="1340"/>
              </a:lnSpc>
              <a:spcAft>
                <a:spcPts val="800"/>
              </a:spcAft>
            </a:pPr>
            <a:endParaRPr lang="ru-RU" sz="2400" dirty="0">
              <a:ea typeface="Calibri"/>
              <a:cs typeface="Calibri"/>
            </a:endParaRPr>
          </a:p>
          <a:p>
            <a:pPr marL="67310">
              <a:lnSpc>
                <a:spcPts val="1340"/>
              </a:lnSpc>
              <a:spcAft>
                <a:spcPts val="800"/>
              </a:spcAft>
              <a:buNone/>
            </a:pPr>
            <a:r>
              <a:rPr lang="ru-RU" sz="2400" dirty="0">
                <a:ea typeface="Calibri"/>
                <a:cs typeface="Calibri"/>
              </a:rPr>
              <a:t>		Определено количество назначаемых  на должности лиц:</a:t>
            </a:r>
            <a:endParaRPr lang="ru-RU" sz="2400" dirty="0">
              <a:ea typeface="Calibri"/>
              <a:cs typeface="Times New Roman"/>
            </a:endParaRPr>
          </a:p>
          <a:p>
            <a:pPr>
              <a:buFont typeface="Wingdings" pitchFamily="2" charset="2"/>
              <a:buChar char="q"/>
            </a:pPr>
            <a:r>
              <a:rPr lang="ru-RU" sz="2400" dirty="0">
                <a:ea typeface="Calibri"/>
              </a:rPr>
              <a:t>2 Менеджера татами</a:t>
            </a:r>
          </a:p>
          <a:p>
            <a:pPr>
              <a:buFont typeface="Wingdings" pitchFamily="2" charset="2"/>
              <a:buChar char="q"/>
            </a:pPr>
            <a:r>
              <a:rPr lang="ru-RU" sz="2400" dirty="0">
                <a:ea typeface="Calibri"/>
              </a:rPr>
              <a:t>1 Ассистент Менеджера татами </a:t>
            </a:r>
          </a:p>
          <a:p>
            <a:pPr>
              <a:buFont typeface="Wingdings" pitchFamily="2" charset="2"/>
              <a:buChar char="q"/>
            </a:pPr>
            <a:r>
              <a:rPr lang="ru-RU" sz="2400" dirty="0">
                <a:ea typeface="Calibri"/>
              </a:rPr>
              <a:t>1 Контролер протокола  </a:t>
            </a:r>
          </a:p>
          <a:p>
            <a:pPr>
              <a:buFont typeface="Wingdings" pitchFamily="2" charset="2"/>
              <a:buChar char="q"/>
            </a:pPr>
            <a:r>
              <a:rPr lang="ru-RU" sz="2400" dirty="0">
                <a:ea typeface="Calibri"/>
              </a:rPr>
              <a:t>2 Секретаря</a:t>
            </a:r>
            <a:endParaRPr lang="ru-RU" sz="2400" dirty="0">
              <a:effectLst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2577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3" name="push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342900"/>
            <a:ext cx="8988552" cy="630936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World Karate Federation</a:t>
            </a:r>
            <a:endParaRPr lang="ru-RU" sz="4400" b="1" dirty="0"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1059582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400" b="1" dirty="0"/>
              <a:t>Минимальное</a:t>
            </a:r>
            <a:r>
              <a:rPr lang="ru-RU" sz="2400" dirty="0"/>
              <a:t> </a:t>
            </a:r>
            <a:r>
              <a:rPr lang="ru-RU" sz="2400" b="1" dirty="0">
                <a:solidFill>
                  <a:srgbClr val="0000FF"/>
                </a:solidFill>
              </a:rPr>
              <a:t>наказание</a:t>
            </a:r>
            <a:r>
              <a:rPr lang="ru-RU" sz="2400" dirty="0"/>
              <a:t> </a:t>
            </a:r>
            <a:r>
              <a:rPr lang="ru-RU" sz="2400" b="1" dirty="0"/>
              <a:t>за убегание, уклонение от боя в период </a:t>
            </a:r>
            <a:r>
              <a:rPr lang="ru-RU" sz="2400" b="1" u="sng" dirty="0">
                <a:solidFill>
                  <a:srgbClr val="0000FF"/>
                </a:solidFill>
              </a:rPr>
              <a:t>АТОШИ БАРАКУ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923678"/>
            <a:ext cx="1055173" cy="1676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1923678"/>
            <a:ext cx="1132826" cy="1676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1923679"/>
            <a:ext cx="1200150" cy="16561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9752" y="3795886"/>
            <a:ext cx="1368152" cy="11794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560" y="3795886"/>
            <a:ext cx="1368152" cy="11825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5004048" y="3795886"/>
            <a:ext cx="40241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</a:t>
            </a:r>
            <a:r>
              <a:rPr lang="ru-RU" sz="2800" b="1" u="sng" dirty="0">
                <a:solidFill>
                  <a:srgbClr val="0000FF"/>
                </a:solidFill>
              </a:rPr>
              <a:t>АНСОКУ-ЧУЙ</a:t>
            </a:r>
          </a:p>
          <a:p>
            <a:pPr algn="ctr">
              <a:buNone/>
            </a:pPr>
            <a:r>
              <a:rPr lang="ru-RU" sz="2800" b="1" dirty="0">
                <a:solidFill>
                  <a:srgbClr val="0000FF"/>
                </a:solidFill>
              </a:rPr>
              <a:t> (кат. 2)</a:t>
            </a:r>
            <a:endParaRPr lang="en-US" sz="2800" b="1" dirty="0">
              <a:solidFill>
                <a:srgbClr val="0000FF"/>
              </a:solidFill>
            </a:endParaRP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0152" y="2067694"/>
            <a:ext cx="1008112" cy="16154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92280" y="2067694"/>
            <a:ext cx="936104" cy="16334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10" name="push.wav"/>
          </p:stSnd>
        </p:sndAc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342900"/>
            <a:ext cx="8809040" cy="630936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World Karate Federation</a:t>
            </a:r>
            <a:endParaRPr lang="ru-RU" sz="4400" b="1" dirty="0">
              <a:latin typeface="+mn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203598"/>
            <a:ext cx="2021617" cy="26432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286000" y="1402199"/>
            <a:ext cx="660648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buNone/>
            </a:pPr>
            <a:r>
              <a:rPr lang="ru-RU" sz="2800" b="1" dirty="0"/>
              <a:t>Если нет баллов или их кол-во одинаковое, то исход поединка будет таков: если есть СЭНШУ, тогда</a:t>
            </a:r>
          </a:p>
          <a:p>
            <a:pPr indent="457200">
              <a:buNone/>
            </a:pPr>
            <a:r>
              <a:rPr lang="ru-RU" sz="2800" b="1" dirty="0"/>
              <a:t>1) спортсмен, имеющий преимущество (</a:t>
            </a:r>
            <a:r>
              <a:rPr lang="ru-RU" sz="2800" b="1" dirty="0" err="1"/>
              <a:t>Сэншу</a:t>
            </a:r>
            <a:r>
              <a:rPr lang="ru-RU" sz="2800" b="1" dirty="0"/>
              <a:t>) будет </a:t>
            </a:r>
            <a:r>
              <a:rPr lang="ru-RU" sz="2800" b="1" dirty="0" err="1"/>
              <a:t>победитлем</a:t>
            </a:r>
            <a:endParaRPr lang="ru-RU" sz="2800" b="1" dirty="0"/>
          </a:p>
          <a:p>
            <a:pPr algn="just"/>
            <a:r>
              <a:rPr lang="ru-RU" sz="2800" b="1" dirty="0"/>
              <a:t>     2) Нет СЭНШУ -   </a:t>
            </a:r>
            <a:r>
              <a:rPr lang="ru-RU" sz="2800" b="1" dirty="0">
                <a:solidFill>
                  <a:srgbClr val="0000FF"/>
                </a:solidFill>
              </a:rPr>
              <a:t> </a:t>
            </a:r>
            <a:r>
              <a:rPr lang="ru-RU" sz="2800" b="1" u="sng" dirty="0"/>
              <a:t>ХАНТЕЙ</a:t>
            </a:r>
            <a:r>
              <a:rPr lang="en-US" sz="2800" b="1" u="sng" dirty="0"/>
              <a:t>  </a:t>
            </a:r>
            <a:r>
              <a:rPr lang="ru-RU" sz="2800" b="1" u="sng" dirty="0"/>
              <a:t>! </a:t>
            </a:r>
          </a:p>
          <a:p>
            <a:pPr indent="457200" algn="just">
              <a:buNone/>
            </a:pPr>
            <a:endParaRPr lang="ru-RU" sz="2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4" name="push.wav"/>
          </p:stSnd>
        </p:sndAc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342900"/>
            <a:ext cx="8988552" cy="630936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World Karate Federation</a:t>
            </a:r>
            <a:endParaRPr lang="ru-RU" sz="4400" b="1" dirty="0"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1131590"/>
            <a:ext cx="799288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4000" b="1" u="sng" dirty="0">
                <a:solidFill>
                  <a:srgbClr val="FF0000"/>
                </a:solidFill>
              </a:rPr>
              <a:t>В командных поединках</a:t>
            </a:r>
          </a:p>
          <a:p>
            <a:pPr indent="457200" algn="just">
              <a:buNone/>
            </a:pPr>
            <a:r>
              <a:rPr lang="ru-RU" sz="4000" b="1" dirty="0"/>
              <a:t>Если после </a:t>
            </a:r>
            <a:r>
              <a:rPr lang="ru-RU" sz="4000" b="1" dirty="0">
                <a:solidFill>
                  <a:srgbClr val="0000FF"/>
                </a:solidFill>
              </a:rPr>
              <a:t>дополнительного боя </a:t>
            </a:r>
            <a:r>
              <a:rPr lang="ru-RU" sz="4000" b="1" dirty="0"/>
              <a:t>баллов нет или их количество одинаковое,  то исход поединка решает</a:t>
            </a:r>
            <a:r>
              <a:rPr lang="ru-RU" sz="4000" dirty="0"/>
              <a:t> 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ХАНТЕЙ, </a:t>
            </a:r>
            <a:r>
              <a:rPr lang="ru-RU" sz="4000" b="1" dirty="0"/>
              <a:t>при условии отсутствия СЭНШУ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3" name="push.wav"/>
          </p:stSnd>
        </p:sndAc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5359" y="123478"/>
            <a:ext cx="8988552" cy="630936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World Karate Federation</a:t>
            </a:r>
            <a:endParaRPr lang="ru-RU" sz="4400" b="1" dirty="0"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987575"/>
            <a:ext cx="828092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4400" b="1" u="sng" dirty="0">
                <a:solidFill>
                  <a:srgbClr val="FF0000"/>
                </a:solidFill>
              </a:rPr>
              <a:t>БАЛЛ</a:t>
            </a:r>
          </a:p>
          <a:p>
            <a:r>
              <a:rPr lang="ru-RU" sz="4000" b="1" dirty="0"/>
              <a:t>1. Разрешенная и эффективная   техника</a:t>
            </a:r>
          </a:p>
          <a:p>
            <a:pPr marL="742950" indent="-742950">
              <a:buNone/>
            </a:pPr>
            <a:r>
              <a:rPr lang="ru-RU" sz="4000" b="1" dirty="0"/>
              <a:t>2 . Зачётная зона атаки</a:t>
            </a:r>
          </a:p>
          <a:p>
            <a:pPr marL="742950" indent="-742950">
              <a:buNone/>
            </a:pPr>
            <a:r>
              <a:rPr lang="ru-RU" sz="4000" b="1" dirty="0"/>
              <a:t>3. 100%- </a:t>
            </a:r>
            <a:r>
              <a:rPr lang="ru-RU" sz="4000" b="1" dirty="0" err="1"/>
              <a:t>ное</a:t>
            </a:r>
            <a:r>
              <a:rPr lang="ru-RU" sz="4000" b="1" dirty="0"/>
              <a:t> удовлетворение </a:t>
            </a:r>
          </a:p>
          <a:p>
            <a:pPr marL="742950" indent="-742950">
              <a:buNone/>
            </a:pPr>
            <a:r>
              <a:rPr lang="ru-RU" sz="4000" b="1" dirty="0"/>
              <a:t>     6 критериям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3" name="push.wav"/>
          </p:stSnd>
        </p:sndAc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7724" y="195486"/>
            <a:ext cx="8988552" cy="630936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World Karate Federation</a:t>
            </a:r>
            <a:endParaRPr lang="ru-RU" sz="4400" b="1" dirty="0"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1131590"/>
            <a:ext cx="835292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ru-RU" sz="2800" b="1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ru-RU" sz="2800" b="1" dirty="0">
                <a:solidFill>
                  <a:srgbClr val="FF0000"/>
                </a:solidFill>
              </a:rPr>
              <a:t>100%  </a:t>
            </a:r>
            <a:r>
              <a:rPr lang="ru-RU" sz="2800" b="1" dirty="0"/>
              <a:t>Хорошая форма</a:t>
            </a:r>
          </a:p>
          <a:p>
            <a:pPr>
              <a:buNone/>
            </a:pPr>
            <a:r>
              <a:rPr lang="ru-RU" sz="2800" b="1" dirty="0">
                <a:solidFill>
                  <a:srgbClr val="FF0000"/>
                </a:solidFill>
              </a:rPr>
              <a:t>100%</a:t>
            </a:r>
            <a:r>
              <a:rPr lang="ru-RU" sz="2800" b="1" dirty="0"/>
              <a:t> Спортивное отношение</a:t>
            </a:r>
          </a:p>
          <a:p>
            <a:pPr>
              <a:buNone/>
            </a:pPr>
            <a:r>
              <a:rPr lang="ru-RU" sz="2800" b="1" dirty="0">
                <a:solidFill>
                  <a:srgbClr val="FF0000"/>
                </a:solidFill>
              </a:rPr>
              <a:t>100% </a:t>
            </a:r>
            <a:r>
              <a:rPr lang="ru-RU" sz="2800" b="1" dirty="0"/>
              <a:t>Концентрация</a:t>
            </a:r>
          </a:p>
          <a:p>
            <a:pPr>
              <a:buNone/>
            </a:pPr>
            <a:r>
              <a:rPr lang="ru-RU" sz="2800" b="1" dirty="0">
                <a:solidFill>
                  <a:srgbClr val="FF0000"/>
                </a:solidFill>
              </a:rPr>
              <a:t>100% </a:t>
            </a:r>
            <a:r>
              <a:rPr lang="ru-RU" sz="2800" b="1" dirty="0"/>
              <a:t>Правильное время</a:t>
            </a:r>
          </a:p>
          <a:p>
            <a:pPr>
              <a:buNone/>
            </a:pPr>
            <a:r>
              <a:rPr lang="ru-RU" sz="2800" b="1" dirty="0">
                <a:solidFill>
                  <a:srgbClr val="FF0000"/>
                </a:solidFill>
              </a:rPr>
              <a:t>100% </a:t>
            </a:r>
            <a:r>
              <a:rPr lang="ru-RU" sz="2800" b="1" dirty="0"/>
              <a:t>Готовность продолжать бой (ЗАНШИН)</a:t>
            </a:r>
          </a:p>
          <a:p>
            <a:pPr>
              <a:buNone/>
            </a:pPr>
            <a:r>
              <a:rPr lang="ru-RU" sz="2800" b="1" dirty="0">
                <a:solidFill>
                  <a:srgbClr val="FF0000"/>
                </a:solidFill>
              </a:rPr>
              <a:t>100% </a:t>
            </a:r>
            <a:r>
              <a:rPr lang="ru-RU" sz="2800" b="1" dirty="0"/>
              <a:t>Корректная дистанция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3" name="push.wav"/>
          </p:stSnd>
        </p:sndAc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342900"/>
            <a:ext cx="8988552" cy="630936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World Karate Federation</a:t>
            </a:r>
            <a:endParaRPr lang="ru-RU" sz="4400" dirty="0"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275606"/>
            <a:ext cx="777686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3200" b="1" u="sng" dirty="0"/>
              <a:t>ХОРОШАЯ ФОРМА</a:t>
            </a:r>
          </a:p>
          <a:p>
            <a:pPr algn="ctr">
              <a:buNone/>
            </a:pPr>
            <a:r>
              <a:rPr lang="ru-RU" sz="3200" b="1" dirty="0">
                <a:solidFill>
                  <a:srgbClr val="FF0000"/>
                </a:solidFill>
              </a:rPr>
              <a:t>Эффективность согласно концепции традиционного каратэ</a:t>
            </a:r>
          </a:p>
          <a:p>
            <a:pPr algn="ctr">
              <a:buNone/>
            </a:pPr>
            <a:endParaRPr lang="ru-RU" sz="3200" b="1" dirty="0"/>
          </a:p>
          <a:p>
            <a:pPr algn="ctr">
              <a:buNone/>
            </a:pPr>
            <a:r>
              <a:rPr lang="ru-RU" sz="3200" b="1" u="sng" dirty="0"/>
              <a:t>СПОРТИВНОЕ ОТНОШЕНИЕ</a:t>
            </a:r>
          </a:p>
          <a:p>
            <a:pPr algn="ctr">
              <a:buNone/>
            </a:pPr>
            <a:r>
              <a:rPr lang="ru-RU" sz="3200" b="1" dirty="0">
                <a:solidFill>
                  <a:srgbClr val="FF0000"/>
                </a:solidFill>
              </a:rPr>
              <a:t>Поведение, не несущее вреда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3" name="push.wav"/>
          </p:stSnd>
        </p:sndAc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5448" y="195486"/>
            <a:ext cx="8988552" cy="630936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World Karate Federation</a:t>
            </a:r>
            <a:endParaRPr lang="ru-RU" sz="4400" dirty="0"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131590"/>
            <a:ext cx="80648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3200" b="1" u="sng" dirty="0"/>
              <a:t>КОНЦЕНТРАЦИЯ</a:t>
            </a:r>
          </a:p>
          <a:p>
            <a:pPr algn="ctr">
              <a:buNone/>
            </a:pPr>
            <a:r>
              <a:rPr lang="ru-RU" sz="3200" b="1" dirty="0">
                <a:solidFill>
                  <a:srgbClr val="FF0000"/>
                </a:solidFill>
              </a:rPr>
              <a:t>Сила и скорость техники</a:t>
            </a:r>
          </a:p>
          <a:p>
            <a:pPr algn="ctr">
              <a:buNone/>
            </a:pPr>
            <a:endParaRPr lang="ru-RU" sz="3200" b="1" dirty="0"/>
          </a:p>
          <a:p>
            <a:pPr algn="ctr">
              <a:buNone/>
            </a:pPr>
            <a:r>
              <a:rPr lang="ru-RU" sz="3200" b="1" u="sng" dirty="0"/>
              <a:t>ЗАНШИН</a:t>
            </a:r>
          </a:p>
          <a:p>
            <a:pPr algn="ctr">
              <a:buNone/>
            </a:pPr>
            <a:r>
              <a:rPr lang="ru-RU" sz="3200" b="1" dirty="0">
                <a:solidFill>
                  <a:srgbClr val="FF0000"/>
                </a:solidFill>
              </a:rPr>
              <a:t>Полная концентрация, способность продолжать бой и осознанность действий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breeze.wav"/>
          </p:stSnd>
        </p:sndAc>
      </p:transition>
    </mc:Choice>
    <mc:Fallback xmlns="">
      <p:transition spd="slow">
        <p:fade/>
        <p:sndAc>
          <p:stSnd>
            <p:snd r:embed="rId3" name="breeze.wav"/>
          </p:stSnd>
        </p:sndAc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5181" y="123478"/>
            <a:ext cx="8988552" cy="630936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World Karate Federation</a:t>
            </a:r>
            <a:endParaRPr lang="ru-RU" sz="4400" dirty="0"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203598"/>
            <a:ext cx="878497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3200" b="1" u="sng" dirty="0"/>
              <a:t>ХОРОШЕЕ ВРЕМЯ</a:t>
            </a:r>
          </a:p>
          <a:p>
            <a:pPr algn="ctr">
              <a:buNone/>
            </a:pPr>
            <a:r>
              <a:rPr lang="ru-RU" sz="3200" b="1" dirty="0">
                <a:solidFill>
                  <a:srgbClr val="FF0000"/>
                </a:solidFill>
              </a:rPr>
              <a:t>Проведение техники в момент времени, когда она наиболее эффективна</a:t>
            </a:r>
          </a:p>
          <a:p>
            <a:pPr algn="ctr">
              <a:buNone/>
            </a:pPr>
            <a:r>
              <a:rPr lang="ru-RU" sz="3200" b="1" u="sng" dirty="0"/>
              <a:t>ПРАВИЛЬНАЯ ДИСТАНЦИЯ</a:t>
            </a:r>
          </a:p>
          <a:p>
            <a:pPr algn="ctr">
              <a:buNone/>
            </a:pPr>
            <a:r>
              <a:rPr lang="ru-RU" sz="3200" b="1" dirty="0">
                <a:solidFill>
                  <a:srgbClr val="FF0000"/>
                </a:solidFill>
              </a:rPr>
              <a:t>Точное расстояние, на котором техника будет обладать нужным потенциальным эффектом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3" name="push.wav"/>
          </p:stSnd>
        </p:sndAc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5448" y="123478"/>
            <a:ext cx="8988552" cy="630936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World Karate Federation</a:t>
            </a:r>
            <a:endParaRPr lang="ru-RU" sz="4400" dirty="0">
              <a:latin typeface="+mn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635646"/>
            <a:ext cx="2790814" cy="28961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95536" y="1275606"/>
            <a:ext cx="53285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3600" b="1" u="sng" dirty="0">
                <a:solidFill>
                  <a:srgbClr val="FF0000"/>
                </a:solidFill>
              </a:rPr>
              <a:t>ЮКО </a:t>
            </a:r>
          </a:p>
          <a:p>
            <a:pPr indent="457200" algn="just">
              <a:buNone/>
            </a:pPr>
            <a:r>
              <a:rPr lang="ru-RU" sz="3600" b="1" dirty="0"/>
              <a:t>Любой удар цуки или учи, проведенный в любую из семи зачетных зон.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4" name="push.wav"/>
          </p:stSnd>
        </p:sndAc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195486"/>
            <a:ext cx="8809040" cy="630936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World Karate Federation</a:t>
            </a:r>
            <a:endParaRPr lang="ru-RU" sz="4400" dirty="0"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63688" y="1131590"/>
            <a:ext cx="48245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dirty="0">
                <a:solidFill>
                  <a:srgbClr val="FF0000"/>
                </a:solidFill>
              </a:rPr>
              <a:t>НАЧИСЛЕНИЕ БАЛЛОВ</a:t>
            </a:r>
          </a:p>
          <a:p>
            <a:pPr algn="ctr">
              <a:buNone/>
            </a:pPr>
            <a:r>
              <a:rPr lang="ru-RU" sz="2800" b="1" u="sng" dirty="0">
                <a:solidFill>
                  <a:srgbClr val="0000FF"/>
                </a:solidFill>
              </a:rPr>
              <a:t>ЮКО</a:t>
            </a:r>
            <a:r>
              <a:rPr lang="ru-RU" sz="2800" b="1" dirty="0">
                <a:solidFill>
                  <a:srgbClr val="0000FF"/>
                </a:solidFill>
              </a:rPr>
              <a:t> </a:t>
            </a:r>
            <a:r>
              <a:rPr lang="ru-RU" sz="2800" b="1" dirty="0">
                <a:solidFill>
                  <a:srgbClr val="FF0000"/>
                </a:solidFill>
              </a:rPr>
              <a:t>(1 балл)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2427734"/>
            <a:ext cx="1916413" cy="16811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923678"/>
            <a:ext cx="2359411" cy="25922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1923679"/>
            <a:ext cx="2304256" cy="25922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6" name="push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95486"/>
            <a:ext cx="8902824" cy="63093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b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World Karate Federation</a:t>
            </a:r>
            <a:endParaRPr lang="ru-RU" sz="4900" b="1" dirty="0">
              <a:solidFill>
                <a:srgbClr val="000099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27984" y="1200150"/>
            <a:ext cx="4392488" cy="3543300"/>
          </a:xfrm>
        </p:spPr>
        <p:txBody>
          <a:bodyPr>
            <a:normAutofit/>
          </a:bodyPr>
          <a:lstStyle/>
          <a:p>
            <a:pPr lvl="0" algn="just">
              <a:buClr>
                <a:srgbClr val="F0A22E"/>
              </a:buClr>
              <a:buNone/>
            </a:pPr>
            <a:endParaRPr lang="uk-UA" sz="1900" b="1" dirty="0">
              <a:solidFill>
                <a:srgbClr val="0000FF"/>
              </a:solidFill>
            </a:endParaRPr>
          </a:p>
          <a:p>
            <a:pPr lvl="0" algn="just">
              <a:buClr>
                <a:srgbClr val="F0A22E"/>
              </a:buClr>
              <a:buNone/>
            </a:pPr>
            <a:r>
              <a:rPr lang="uk-UA" sz="1900" b="1" dirty="0">
                <a:solidFill>
                  <a:srgbClr val="0000FF"/>
                </a:solidFill>
              </a:rPr>
              <a:t>  </a:t>
            </a:r>
            <a:r>
              <a:rPr lang="uk-UA" sz="2400" b="1" dirty="0">
                <a:solidFill>
                  <a:srgbClr val="0000FF"/>
                </a:solidFill>
              </a:rPr>
              <a:t>   В командных подинках </a:t>
            </a:r>
          </a:p>
          <a:p>
            <a:pPr lvl="0" algn="just">
              <a:buClr>
                <a:srgbClr val="F0A22E"/>
              </a:buClr>
              <a:buNone/>
            </a:pPr>
            <a:r>
              <a:rPr lang="uk-UA" sz="2400" b="1" dirty="0">
                <a:solidFill>
                  <a:srgbClr val="0000FF"/>
                </a:solidFill>
              </a:rPr>
              <a:t>     </a:t>
            </a:r>
            <a:r>
              <a:rPr lang="uk-UA" sz="2400" b="1" dirty="0">
                <a:solidFill>
                  <a:srgbClr val="4E3B30"/>
                </a:solidFill>
              </a:rPr>
              <a:t>Судейська бригада проходить ротацию перед каждым поединком.</a:t>
            </a:r>
          </a:p>
          <a:p>
            <a:pPr lvl="0" algn="just">
              <a:buClr>
                <a:srgbClr val="F0A22E"/>
              </a:buClr>
              <a:buNone/>
            </a:pPr>
            <a:endParaRPr lang="uk-UA" sz="2400" b="1" dirty="0">
              <a:solidFill>
                <a:srgbClr val="4E3B30"/>
              </a:solidFill>
            </a:endParaRPr>
          </a:p>
          <a:p>
            <a:pPr lvl="0" algn="just">
              <a:buClr>
                <a:srgbClr val="F0A22E"/>
              </a:buClr>
              <a:buNone/>
            </a:pPr>
            <a:r>
              <a:rPr lang="uk-UA" sz="2400" b="1" dirty="0">
                <a:solidFill>
                  <a:srgbClr val="0000FF"/>
                </a:solidFill>
              </a:rPr>
              <a:t>      Контролер поединка </a:t>
            </a:r>
            <a:r>
              <a:rPr lang="uk-UA" sz="2400" b="1" dirty="0">
                <a:solidFill>
                  <a:srgbClr val="4E3B30"/>
                </a:solidFill>
              </a:rPr>
              <a:t>в ротации не участвует </a:t>
            </a:r>
            <a:endParaRPr lang="ru-RU" sz="2400" b="1" dirty="0">
              <a:solidFill>
                <a:srgbClr val="4E3B30"/>
              </a:solidFill>
            </a:endParaRPr>
          </a:p>
          <a:p>
            <a:pPr algn="just"/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74" y="1200150"/>
            <a:ext cx="3476673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476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4" name="push.wav"/>
          </p:stSnd>
        </p:sndAc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342900"/>
            <a:ext cx="8988552" cy="630936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rgbClr val="000099"/>
                </a:solidFill>
                <a:cs typeface="Times New Roman" pitchFamily="18" charset="0"/>
              </a:rPr>
              <a:t>World Karate Federation</a:t>
            </a:r>
            <a:endParaRPr lang="ru-RU" sz="4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1059582"/>
            <a:ext cx="41764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endParaRPr lang="ru-RU" sz="3600" b="1" dirty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ru-RU" sz="3600" b="1" u="sng" dirty="0">
                <a:solidFill>
                  <a:srgbClr val="FF0000"/>
                </a:solidFill>
              </a:rPr>
              <a:t>ВАЗА-АРИ </a:t>
            </a:r>
          </a:p>
          <a:p>
            <a:pPr algn="ctr">
              <a:buNone/>
            </a:pPr>
            <a:endParaRPr lang="ru-RU" sz="3600" b="1" dirty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ru-RU" sz="3600" b="1" dirty="0"/>
              <a:t>Удары в  уровень ЧУДАН</a:t>
            </a:r>
            <a:endParaRPr lang="ru-RU" sz="36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203598"/>
            <a:ext cx="2800351" cy="32981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4" name="push.wav"/>
          </p:stSnd>
        </p:sndAc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7724" y="195486"/>
            <a:ext cx="8988552" cy="630936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World Karate Federation</a:t>
            </a:r>
            <a:endParaRPr lang="ru-RU" sz="4400" dirty="0"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987575"/>
            <a:ext cx="77768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3200" b="1" dirty="0">
                <a:solidFill>
                  <a:srgbClr val="FF0000"/>
                </a:solidFill>
              </a:rPr>
              <a:t>НАЧИСЛЕНИЕ БАЛЛОВ</a:t>
            </a:r>
          </a:p>
          <a:p>
            <a:pPr algn="ctr">
              <a:buNone/>
            </a:pPr>
            <a:r>
              <a:rPr lang="ru-RU" sz="3200" b="1" u="sng" dirty="0">
                <a:solidFill>
                  <a:srgbClr val="0000FF"/>
                </a:solidFill>
              </a:rPr>
              <a:t>ВАЗА-АРИ</a:t>
            </a:r>
            <a:r>
              <a:rPr lang="ru-RU" sz="3200" b="1" dirty="0">
                <a:solidFill>
                  <a:srgbClr val="FF0000"/>
                </a:solidFill>
              </a:rPr>
              <a:t> (2 балла)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2283718"/>
            <a:ext cx="1966916" cy="23764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283718"/>
            <a:ext cx="2449757" cy="23762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2283718"/>
            <a:ext cx="3164646" cy="23713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6" name="push.wav"/>
          </p:stSnd>
        </p:sndAc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504" y="195486"/>
            <a:ext cx="8881048" cy="630936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World Karate Federation</a:t>
            </a:r>
            <a:endParaRPr lang="ru-RU" sz="4400" dirty="0"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1419623"/>
            <a:ext cx="424847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4000" b="1" u="sng" dirty="0">
                <a:solidFill>
                  <a:srgbClr val="FF0000"/>
                </a:solidFill>
              </a:rPr>
              <a:t>ИППОН</a:t>
            </a:r>
          </a:p>
          <a:p>
            <a:pPr algn="ctr">
              <a:buNone/>
            </a:pPr>
            <a:endParaRPr lang="ru-RU" sz="4000" b="1" dirty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ru-RU" sz="4000" b="1" dirty="0"/>
              <a:t>Удары в уровень ЁДАН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419622"/>
            <a:ext cx="3886083" cy="28481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4" name="push.wav"/>
          </p:stSnd>
        </p:sndAc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342900"/>
            <a:ext cx="8988552" cy="630936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World Karate Federation</a:t>
            </a:r>
            <a:endParaRPr lang="ru-RU" sz="4400" dirty="0">
              <a:latin typeface="+mn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4110" y="1275606"/>
            <a:ext cx="2303198" cy="20882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67544" y="1131590"/>
            <a:ext cx="53285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200" b="1" dirty="0">
                <a:solidFill>
                  <a:srgbClr val="0000FF"/>
                </a:solidFill>
              </a:rPr>
              <a:t>Когда участник</a:t>
            </a:r>
            <a:r>
              <a:rPr lang="en-US" sz="3200" b="1" dirty="0">
                <a:solidFill>
                  <a:srgbClr val="0000FF"/>
                </a:solidFill>
              </a:rPr>
              <a:t>:</a:t>
            </a:r>
          </a:p>
          <a:p>
            <a:pPr>
              <a:buFont typeface="Wingdings" pitchFamily="2" charset="2"/>
              <a:buChar char="q"/>
            </a:pPr>
            <a:r>
              <a:rPr lang="ru-RU" sz="3200" b="1" dirty="0"/>
              <a:t>Подсечен (согласно правил)</a:t>
            </a:r>
          </a:p>
          <a:p>
            <a:pPr>
              <a:buFont typeface="Wingdings" pitchFamily="2" charset="2"/>
              <a:buChar char="q"/>
            </a:pPr>
            <a:r>
              <a:rPr lang="ru-RU" sz="3200" b="1" dirty="0"/>
              <a:t>Поскользнулся</a:t>
            </a:r>
          </a:p>
          <a:p>
            <a:pPr>
              <a:buFont typeface="Wingdings" pitchFamily="2" charset="2"/>
              <a:buChar char="q"/>
            </a:pPr>
            <a:r>
              <a:rPr lang="ru-RU" sz="3200" b="1" dirty="0"/>
              <a:t>Упал                                                              </a:t>
            </a:r>
            <a:endParaRPr lang="en-US" sz="32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3389174"/>
            <a:ext cx="84249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600" b="1" dirty="0">
                <a:solidFill>
                  <a:srgbClr val="0000FF"/>
                </a:solidFill>
              </a:rPr>
              <a:t>						   ТОРС!</a:t>
            </a:r>
          </a:p>
          <a:p>
            <a:pPr>
              <a:buNone/>
            </a:pPr>
            <a:r>
              <a:rPr lang="ru-RU" sz="2400" b="1" dirty="0"/>
              <a:t>Каким бы то ни было образом не стоит на ногах</a:t>
            </a:r>
            <a:endParaRPr lang="en-US" sz="2400" b="1" dirty="0"/>
          </a:p>
          <a:p>
            <a:pPr>
              <a:buNone/>
            </a:pPr>
            <a:r>
              <a:rPr lang="ru-RU" sz="3600" b="1" u="sng" dirty="0">
                <a:solidFill>
                  <a:srgbClr val="FF0000"/>
                </a:solidFill>
              </a:rPr>
              <a:t>ИППОН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4" name="push.wav"/>
          </p:stSnd>
        </p:sndAc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342900"/>
            <a:ext cx="8988552" cy="630936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World Karate Federation</a:t>
            </a:r>
            <a:endParaRPr lang="ru-RU" sz="4400" dirty="0">
              <a:latin typeface="+mn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31590"/>
            <a:ext cx="3143272" cy="30992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067944" y="1635646"/>
            <a:ext cx="453650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4400" b="1" dirty="0">
                <a:solidFill>
                  <a:srgbClr val="0000FF"/>
                </a:solidFill>
              </a:rPr>
              <a:t>НЕТ ТОРСА                            </a:t>
            </a:r>
            <a:r>
              <a:rPr lang="ru-RU" sz="4400" b="1" dirty="0">
                <a:solidFill>
                  <a:srgbClr val="FF0000"/>
                </a:solidFill>
              </a:rPr>
              <a:t>НЕТ ИППОНА!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4" name="push.wav"/>
          </p:stSnd>
        </p:sndAc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342900"/>
            <a:ext cx="8988552" cy="630936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World Karate Federation</a:t>
            </a:r>
            <a:endParaRPr lang="ru-RU" sz="4400" dirty="0"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15616" y="987575"/>
            <a:ext cx="69847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b="1" dirty="0">
                <a:solidFill>
                  <a:srgbClr val="FF0000"/>
                </a:solidFill>
              </a:rPr>
              <a:t>НАЧИСЛЕНИЕ БАЛЛОВ</a:t>
            </a:r>
          </a:p>
          <a:p>
            <a:pPr algn="ctr">
              <a:buNone/>
            </a:pPr>
            <a:r>
              <a:rPr lang="ru-RU" sz="2400" b="1" dirty="0">
                <a:solidFill>
                  <a:srgbClr val="FF0000"/>
                </a:solidFill>
              </a:rPr>
              <a:t>ИППОН </a:t>
            </a:r>
            <a:r>
              <a:rPr lang="ru-RU" sz="2400" b="1" dirty="0">
                <a:solidFill>
                  <a:srgbClr val="0000FF"/>
                </a:solidFill>
              </a:rPr>
              <a:t>(3 балла)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10449" y="1995686"/>
            <a:ext cx="2890446" cy="25202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563638"/>
            <a:ext cx="2669854" cy="19573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1923807"/>
            <a:ext cx="2232248" cy="27761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6" name="push.wav"/>
          </p:stSnd>
        </p:sndAc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504" y="342900"/>
            <a:ext cx="8881048" cy="630936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World Karate Federation</a:t>
            </a:r>
            <a:endParaRPr lang="ru-RU" sz="4400" b="1" dirty="0"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131590"/>
            <a:ext cx="83529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u="sng" dirty="0">
                <a:solidFill>
                  <a:srgbClr val="FF0000"/>
                </a:solidFill>
              </a:rPr>
              <a:t>Стандартная процедура начисления баллов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1779661"/>
            <a:ext cx="8496944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ru-RU" b="1" dirty="0">
                <a:solidFill>
                  <a:srgbClr val="C00000"/>
                </a:solidFill>
              </a:rPr>
              <a:t>	В момент начисления баллов рефери должен определить</a:t>
            </a:r>
            <a:r>
              <a:rPr lang="en-US" b="1" dirty="0">
                <a:solidFill>
                  <a:srgbClr val="C00000"/>
                </a:solidFill>
              </a:rPr>
              <a:t>:</a:t>
            </a:r>
            <a:endParaRPr lang="ru-RU" b="1" dirty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ru-RU" b="1" u="sng" dirty="0">
                <a:solidFill>
                  <a:srgbClr val="0000FF"/>
                </a:solidFill>
              </a:rPr>
              <a:t>Во-первых</a:t>
            </a:r>
            <a:r>
              <a:rPr lang="ru-RU" b="1" dirty="0">
                <a:solidFill>
                  <a:srgbClr val="0000FF"/>
                </a:solidFill>
              </a:rPr>
              <a:t> </a:t>
            </a:r>
            <a:r>
              <a:rPr lang="ru-RU" b="1" dirty="0"/>
              <a:t>– участника,  заработавшего  балл </a:t>
            </a:r>
            <a:r>
              <a:rPr lang="ru-RU" b="1" dirty="0">
                <a:solidFill>
                  <a:srgbClr val="0000FF"/>
                </a:solidFill>
              </a:rPr>
              <a:t>( АКА/АО)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ru-RU" b="1" u="sng" dirty="0">
                <a:solidFill>
                  <a:srgbClr val="0000FF"/>
                </a:solidFill>
              </a:rPr>
              <a:t>Во-вторых</a:t>
            </a:r>
            <a:r>
              <a:rPr lang="ru-RU" dirty="0"/>
              <a:t> </a:t>
            </a:r>
            <a:r>
              <a:rPr lang="ru-RU" b="1" dirty="0"/>
              <a:t>– зону, в которую произведен удар</a:t>
            </a:r>
            <a:r>
              <a:rPr lang="ru-RU" b="1" dirty="0">
                <a:solidFill>
                  <a:srgbClr val="0000FF"/>
                </a:solidFill>
              </a:rPr>
              <a:t>(ЧУДАН/ЁДАН)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ru-RU" b="1" u="sng" dirty="0">
                <a:solidFill>
                  <a:srgbClr val="0000FF"/>
                </a:solidFill>
              </a:rPr>
              <a:t>В-третьих</a:t>
            </a:r>
            <a:r>
              <a:rPr lang="ru-RU" dirty="0"/>
              <a:t> </a:t>
            </a:r>
            <a:r>
              <a:rPr lang="ru-RU" b="1" dirty="0"/>
              <a:t>– технику, которая оценивается  </a:t>
            </a:r>
            <a:r>
              <a:rPr lang="ru-RU" b="1" dirty="0">
                <a:solidFill>
                  <a:srgbClr val="0000FF"/>
                </a:solidFill>
              </a:rPr>
              <a:t>(ЦУКИ/УЧИ/ГЕРИ)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ru-RU" b="1" u="sng" dirty="0">
                <a:solidFill>
                  <a:srgbClr val="0000FF"/>
                </a:solidFill>
              </a:rPr>
              <a:t>В-четвертых</a:t>
            </a:r>
            <a:r>
              <a:rPr lang="ru-RU" u="sng" dirty="0"/>
              <a:t> </a:t>
            </a:r>
            <a:r>
              <a:rPr lang="ru-RU" b="1" dirty="0"/>
              <a:t>– число начисляемых баллов </a:t>
            </a:r>
            <a:r>
              <a:rPr lang="ru-RU" b="1" dirty="0">
                <a:solidFill>
                  <a:srgbClr val="0000FF"/>
                </a:solidFill>
              </a:rPr>
              <a:t>(ЮКО/ВАЗА-АРИ/ИППОН)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3" name="push.wav"/>
          </p:stSnd>
        </p:sndAc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World Karate Federation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499742"/>
            <a:ext cx="3312971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179512" y="1203598"/>
            <a:ext cx="38164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000" b="1" dirty="0">
                <a:solidFill>
                  <a:srgbClr val="0000FF"/>
                </a:solidFill>
              </a:rPr>
              <a:t>Дистанция для ударов </a:t>
            </a:r>
          </a:p>
          <a:p>
            <a:pPr algn="ctr">
              <a:buNone/>
            </a:pPr>
            <a:r>
              <a:rPr lang="ru-RU" sz="2000" b="1" dirty="0">
                <a:solidFill>
                  <a:srgbClr val="0000FF"/>
                </a:solidFill>
              </a:rPr>
              <a:t>ногами</a:t>
            </a:r>
          </a:p>
          <a:p>
            <a:pPr algn="ctr">
              <a:buNone/>
            </a:pPr>
            <a:r>
              <a:rPr lang="ru-RU" sz="2000" b="1" u="sng" dirty="0">
                <a:solidFill>
                  <a:srgbClr val="0000FF"/>
                </a:solidFill>
              </a:rPr>
              <a:t>СЕНЬОРЫ</a:t>
            </a:r>
          </a:p>
          <a:p>
            <a:pPr algn="ctr">
              <a:buNone/>
            </a:pPr>
            <a:r>
              <a:rPr lang="ru-RU" sz="2000" b="1" dirty="0"/>
              <a:t>5 сантиметров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1059582"/>
            <a:ext cx="2193726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1059582"/>
            <a:ext cx="2224086" cy="1643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912" y="2859782"/>
            <a:ext cx="2143140" cy="1424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6012160" y="2859782"/>
            <a:ext cx="300608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000" b="1" dirty="0">
                <a:solidFill>
                  <a:srgbClr val="FF0000"/>
                </a:solidFill>
              </a:rPr>
              <a:t>Дистанция для ударов уровня ЁДАН</a:t>
            </a:r>
          </a:p>
          <a:p>
            <a:pPr algn="ctr">
              <a:buNone/>
            </a:pPr>
            <a:endParaRPr lang="ru-RU" sz="2000" b="1" dirty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ru-RU" sz="2000" b="1" u="sng" dirty="0">
                <a:solidFill>
                  <a:srgbClr val="FF0000"/>
                </a:solidFill>
              </a:rPr>
              <a:t>КАДЕТЫ И ЮНИОРЫ</a:t>
            </a:r>
          </a:p>
          <a:p>
            <a:pPr algn="ctr">
              <a:buNone/>
            </a:pPr>
            <a:r>
              <a:rPr lang="ru-RU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сантиметров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7" name="push.wav"/>
          </p:stSnd>
        </p:sndAc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342900"/>
            <a:ext cx="8988552" cy="630936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World Karate Federation</a:t>
            </a:r>
            <a:endParaRPr lang="ru-RU" sz="4400" b="1" dirty="0"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279088"/>
            <a:ext cx="39604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000" b="1" u="sng" dirty="0">
                <a:solidFill>
                  <a:srgbClr val="FF0000"/>
                </a:solidFill>
              </a:rPr>
              <a:t>Длительность поединков</a:t>
            </a:r>
          </a:p>
          <a:p>
            <a:pPr algn="ctr">
              <a:buNone/>
            </a:pPr>
            <a:endParaRPr lang="ru-RU" sz="2000" b="1" dirty="0">
              <a:solidFill>
                <a:srgbClr val="0000FF"/>
              </a:solidFill>
            </a:endParaRPr>
          </a:p>
          <a:p>
            <a:pPr algn="ctr">
              <a:buNone/>
            </a:pPr>
            <a:r>
              <a:rPr lang="ru-RU" sz="2000" b="1" dirty="0">
                <a:solidFill>
                  <a:srgbClr val="0000FF"/>
                </a:solidFill>
              </a:rPr>
              <a:t>Кадеты и юниоры</a:t>
            </a:r>
            <a:r>
              <a:rPr lang="ru-RU" sz="2000" b="1" dirty="0"/>
              <a:t> –</a:t>
            </a:r>
          </a:p>
          <a:p>
            <a:pPr algn="ctr">
              <a:buNone/>
            </a:pPr>
            <a:r>
              <a:rPr lang="ru-RU" sz="2000" b="1" dirty="0"/>
              <a:t> </a:t>
            </a:r>
            <a:r>
              <a:rPr lang="ru-RU" sz="2000" b="1" u="sng" dirty="0"/>
              <a:t>всегда</a:t>
            </a:r>
            <a:r>
              <a:rPr lang="ru-RU" sz="2000" b="1" dirty="0"/>
              <a:t> 2 мин.</a:t>
            </a:r>
          </a:p>
          <a:p>
            <a:pPr algn="ctr">
              <a:buNone/>
            </a:pPr>
            <a:r>
              <a:rPr lang="ru-RU" sz="2000" b="1" dirty="0">
                <a:solidFill>
                  <a:srgbClr val="0000FF"/>
                </a:solidFill>
              </a:rPr>
              <a:t>До 21 года </a:t>
            </a:r>
            <a:r>
              <a:rPr lang="ru-RU" sz="2000" b="1" dirty="0"/>
              <a:t>– </a:t>
            </a:r>
          </a:p>
          <a:p>
            <a:pPr algn="ctr">
              <a:buNone/>
            </a:pPr>
            <a:r>
              <a:rPr lang="ru-RU" sz="2000" b="1" dirty="0"/>
              <a:t>женщины и мужчины 3 мин.</a:t>
            </a:r>
          </a:p>
          <a:p>
            <a:pPr algn="ctr">
              <a:buNone/>
            </a:pPr>
            <a:r>
              <a:rPr lang="ru-RU" sz="2000" b="1" dirty="0">
                <a:solidFill>
                  <a:srgbClr val="0000FF"/>
                </a:solidFill>
              </a:rPr>
              <a:t>Сеньоры женщины и</a:t>
            </a:r>
            <a:endParaRPr lang="ru-RU" sz="2000" b="1" dirty="0"/>
          </a:p>
          <a:p>
            <a:pPr algn="ctr">
              <a:buNone/>
            </a:pPr>
            <a:r>
              <a:rPr lang="ru-RU" sz="2000" b="1" dirty="0">
                <a:solidFill>
                  <a:srgbClr val="0000FF"/>
                </a:solidFill>
              </a:rPr>
              <a:t>Сеньоры мужчины </a:t>
            </a:r>
            <a:r>
              <a:rPr lang="ru-RU" sz="2000" b="1" dirty="0"/>
              <a:t>– </a:t>
            </a:r>
          </a:p>
          <a:p>
            <a:pPr algn="ctr">
              <a:buNone/>
            </a:pPr>
            <a:r>
              <a:rPr lang="ru-RU" sz="2000" b="1" dirty="0"/>
              <a:t> 3 мин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355976" y="987574"/>
            <a:ext cx="4392488" cy="3242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endParaRPr lang="ru-RU" sz="2000" b="1" u="sng" dirty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ru-RU" sz="2000" b="1" u="sng" dirty="0">
                <a:solidFill>
                  <a:srgbClr val="FF0000"/>
                </a:solidFill>
              </a:rPr>
              <a:t>Время отдыха для спортсменов</a:t>
            </a:r>
          </a:p>
          <a:p>
            <a:pPr algn="ctr">
              <a:buNone/>
            </a:pPr>
            <a:endParaRPr lang="ru-RU" sz="2000" b="1" dirty="0"/>
          </a:p>
          <a:p>
            <a:pPr algn="ctr">
              <a:buNone/>
            </a:pP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Между поединками</a:t>
            </a:r>
          </a:p>
          <a:p>
            <a:pPr algn="ctr">
              <a:buNone/>
            </a:pP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Равное длительности поединка</a:t>
            </a:r>
          </a:p>
          <a:p>
            <a:pPr algn="ctr">
              <a:buNone/>
            </a:pPr>
            <a:endParaRPr lang="ru-RU" sz="2000" b="1" dirty="0"/>
          </a:p>
          <a:p>
            <a:pPr algn="ctr">
              <a:buNone/>
            </a:pPr>
            <a:r>
              <a:rPr lang="ru-RU" sz="2000" b="1" dirty="0">
                <a:solidFill>
                  <a:srgbClr val="0000FF"/>
                </a:solidFill>
              </a:rPr>
              <a:t>Смена</a:t>
            </a:r>
          </a:p>
          <a:p>
            <a:pPr algn="ctr">
              <a:buNone/>
            </a:pP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В случае необходимости смены экипировки или ее цвета</a:t>
            </a:r>
          </a:p>
          <a:p>
            <a:pPr algn="ctr">
              <a:buNone/>
            </a:pPr>
            <a:r>
              <a:rPr lang="ru-RU" sz="2000" b="1" u="sng" dirty="0">
                <a:solidFill>
                  <a:schemeClr val="accent6">
                    <a:lumMod val="75000"/>
                  </a:schemeClr>
                </a:solidFill>
              </a:rPr>
              <a:t>(5 минут)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3" name="push.wav"/>
          </p:stSnd>
        </p:sndAc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195486"/>
            <a:ext cx="8809040" cy="630936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World Karate Federation</a:t>
            </a:r>
            <a:endParaRPr lang="ru-RU" sz="4400" dirty="0"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347614"/>
            <a:ext cx="324036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200" b="1" dirty="0"/>
              <a:t>КОМАНДНОЕ                                   КУМИТЭ</a:t>
            </a:r>
          </a:p>
          <a:p>
            <a:pPr>
              <a:buNone/>
            </a:pPr>
            <a:r>
              <a:rPr lang="ru-RU" b="1" dirty="0">
                <a:solidFill>
                  <a:srgbClr val="0000FF"/>
                </a:solidFill>
              </a:rPr>
              <a:t>Первый бой     1 (14-15 лет)</a:t>
            </a:r>
            <a:r>
              <a:rPr lang="ru-RU" b="1" dirty="0"/>
              <a:t>                                                        </a:t>
            </a:r>
            <a:endParaRPr lang="ru-RU" b="1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ru-RU" b="1" dirty="0">
                <a:solidFill>
                  <a:srgbClr val="0000FF"/>
                </a:solidFill>
              </a:rPr>
              <a:t>                          2 (16-17 лет)                                                                     </a:t>
            </a:r>
          </a:p>
          <a:p>
            <a:pPr>
              <a:buNone/>
            </a:pPr>
            <a:r>
              <a:rPr lang="ru-RU" b="1" dirty="0">
                <a:solidFill>
                  <a:srgbClr val="0000FF"/>
                </a:solidFill>
              </a:rPr>
              <a:t>                          3</a:t>
            </a:r>
            <a:r>
              <a:rPr lang="ru-RU" b="1" dirty="0"/>
              <a:t>  </a:t>
            </a:r>
            <a:r>
              <a:rPr lang="ru-RU" b="1" dirty="0">
                <a:solidFill>
                  <a:srgbClr val="0000FF"/>
                </a:solidFill>
              </a:rPr>
              <a:t>(18+ лет)                                                                       </a:t>
            </a:r>
          </a:p>
          <a:p>
            <a:pPr>
              <a:buNone/>
            </a:pP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</a:t>
            </a: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08104" y="1347614"/>
            <a:ext cx="32403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ru-RU" b="1" dirty="0">
                <a:solidFill>
                  <a:srgbClr val="FF0000"/>
                </a:solidFill>
              </a:rPr>
              <a:t>Первый бой  1 (14-15 лет)                                                        </a:t>
            </a:r>
          </a:p>
          <a:p>
            <a:pPr algn="r">
              <a:buNone/>
            </a:pPr>
            <a:r>
              <a:rPr lang="ru-RU" b="1" dirty="0">
                <a:solidFill>
                  <a:srgbClr val="FF0000"/>
                </a:solidFill>
              </a:rPr>
              <a:t>                         2 (16-17 лет)                                                                     </a:t>
            </a:r>
          </a:p>
          <a:p>
            <a:pPr algn="r">
              <a:buNone/>
            </a:pPr>
            <a:r>
              <a:rPr lang="ru-RU" b="1" dirty="0">
                <a:solidFill>
                  <a:srgbClr val="FF0000"/>
                </a:solidFill>
              </a:rPr>
              <a:t>              3  (18+ лет)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95736" y="4443958"/>
            <a:ext cx="56886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3200" b="1" dirty="0"/>
              <a:t>Порядок поединков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635896" y="1779662"/>
            <a:ext cx="2714644" cy="257176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851920" y="1995686"/>
            <a:ext cx="2304256" cy="21602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57114" y="2201450"/>
            <a:ext cx="1872208" cy="172819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r>
              <a:rPr lang="ru-RU" sz="1400" dirty="0">
                <a:solidFill>
                  <a:srgbClr val="0000FF"/>
                </a:solidFill>
              </a:rPr>
              <a:t>АО                          </a:t>
            </a:r>
            <a:r>
              <a:rPr lang="ru-RU" sz="1400" dirty="0">
                <a:solidFill>
                  <a:srgbClr val="FF0000"/>
                </a:solidFill>
              </a:rPr>
              <a:t>АКА</a:t>
            </a:r>
          </a:p>
          <a:p>
            <a:pPr algn="ctr"/>
            <a:endParaRPr lang="ru-RU" sz="1400" dirty="0"/>
          </a:p>
          <a:p>
            <a:pPr algn="ctr"/>
            <a:r>
              <a:rPr lang="ru-RU" sz="1400" dirty="0"/>
              <a:t>СУСИН</a:t>
            </a:r>
            <a:endParaRPr lang="ru-RU" sz="1400" dirty="0">
              <a:solidFill>
                <a:srgbClr val="FF0000"/>
              </a:solidFill>
            </a:endParaRPr>
          </a:p>
          <a:p>
            <a:pPr algn="ctr"/>
            <a:endParaRPr lang="ru-RU" sz="1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3" name="push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95486"/>
            <a:ext cx="9010328" cy="63093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b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World Karate Federation</a:t>
            </a:r>
            <a:endParaRPr lang="ru-RU" sz="4900" b="1" dirty="0">
              <a:solidFill>
                <a:srgbClr val="000099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0" y="1200150"/>
            <a:ext cx="4320480" cy="3543300"/>
          </a:xfrm>
        </p:spPr>
        <p:txBody>
          <a:bodyPr>
            <a:normAutofit/>
          </a:bodyPr>
          <a:lstStyle/>
          <a:p>
            <a:pPr lvl="0" algn="just">
              <a:buClr>
                <a:srgbClr val="F0A22E"/>
              </a:buClr>
              <a:buNone/>
            </a:pPr>
            <a:endParaRPr lang="uk-UA" sz="1900" b="1" dirty="0">
              <a:solidFill>
                <a:srgbClr val="0000FF"/>
              </a:solidFill>
            </a:endParaRPr>
          </a:p>
          <a:p>
            <a:pPr lvl="0">
              <a:buClr>
                <a:srgbClr val="F0A22E"/>
              </a:buClr>
              <a:buNone/>
            </a:pPr>
            <a:r>
              <a:rPr lang="uk-UA" sz="2100" b="1" dirty="0">
                <a:solidFill>
                  <a:srgbClr val="0000FF"/>
                </a:solidFill>
              </a:rPr>
              <a:t>       </a:t>
            </a:r>
            <a:r>
              <a:rPr lang="ru-RU" sz="2100" b="1" dirty="0">
                <a:solidFill>
                  <a:srgbClr val="4E3B30"/>
                </a:solidFill>
              </a:rPr>
              <a:t>Рефери может передвигаться по всему татами, включая зону безопасности</a:t>
            </a:r>
          </a:p>
          <a:p>
            <a:pPr lvl="0" algn="ctr">
              <a:buClr>
                <a:srgbClr val="F0A22E"/>
              </a:buClr>
              <a:buNone/>
            </a:pPr>
            <a:endParaRPr lang="ru-RU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>
              <a:buClr>
                <a:srgbClr val="F0A22E"/>
              </a:buClr>
              <a:buNone/>
            </a:pPr>
            <a:r>
              <a:rPr lang="ru-RU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Не стойте перед судьями или контролером поединка!</a:t>
            </a:r>
          </a:p>
          <a:p>
            <a:pPr algn="just"/>
            <a:endParaRPr lang="ru-RU" dirty="0"/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58" y="1286110"/>
            <a:ext cx="3365284" cy="3371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033" y="1603905"/>
            <a:ext cx="285750" cy="57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572545"/>
            <a:ext cx="285750" cy="57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643759"/>
            <a:ext cx="285750" cy="57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759" y="3723878"/>
            <a:ext cx="285750" cy="57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943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5" name="push.wav"/>
          </p:stSnd>
        </p:sndAc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342900"/>
            <a:ext cx="8809040" cy="630936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World Karate Federa</a:t>
            </a:r>
            <a:r>
              <a:rPr lang="en-US" sz="4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tion</a:t>
            </a:r>
            <a:endParaRPr lang="ru-RU" sz="4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059582"/>
            <a:ext cx="82809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u="sng" dirty="0">
              <a:solidFill>
                <a:srgbClr val="FF0000"/>
              </a:solidFill>
            </a:endParaRPr>
          </a:p>
          <a:p>
            <a:pPr algn="ctr"/>
            <a:r>
              <a:rPr lang="ru-RU" sz="2800" b="1" u="sng" dirty="0">
                <a:solidFill>
                  <a:srgbClr val="FF0000"/>
                </a:solidFill>
              </a:rPr>
              <a:t>В КОМАНДНЫХ ПОЕДИНКАХ</a:t>
            </a:r>
          </a:p>
          <a:p>
            <a:pPr algn="ctr"/>
            <a:r>
              <a:rPr lang="ru-RU" sz="2800" b="1" u="sng" dirty="0">
                <a:solidFill>
                  <a:srgbClr val="FF0000"/>
                </a:solidFill>
              </a:rPr>
              <a:t>ПОБЕДА</a:t>
            </a:r>
            <a:endParaRPr lang="ru-RU" sz="2800" b="1" dirty="0">
              <a:solidFill>
                <a:prstClr val="black"/>
              </a:solidFill>
            </a:endParaRPr>
          </a:p>
          <a:p>
            <a:pPr algn="ctr"/>
            <a:r>
              <a:rPr lang="ru-RU" sz="2800" b="1" dirty="0">
                <a:solidFill>
                  <a:prstClr val="black"/>
                </a:solidFill>
              </a:rPr>
              <a:t>*Когда у команды есть достаточное количество побед…</a:t>
            </a:r>
            <a:endParaRPr lang="en-US" sz="2800" b="1" dirty="0">
              <a:solidFill>
                <a:prstClr val="black"/>
              </a:solidFill>
            </a:endParaRPr>
          </a:p>
          <a:p>
            <a:pPr algn="ctr"/>
            <a:r>
              <a:rPr lang="ru-RU" sz="2800" b="1" dirty="0">
                <a:solidFill>
                  <a:prstClr val="black"/>
                </a:solidFill>
              </a:rPr>
              <a:t>* или достаточное кол-во баллов… </a:t>
            </a:r>
            <a:endParaRPr lang="ru-RU" sz="2800" b="1" dirty="0">
              <a:solidFill>
                <a:srgbClr val="FF0000"/>
              </a:solidFill>
            </a:endParaRPr>
          </a:p>
          <a:p>
            <a:pPr algn="ctr"/>
            <a:r>
              <a:rPr lang="ru-RU" sz="2800" b="1" dirty="0">
                <a:solidFill>
                  <a:prstClr val="black"/>
                </a:solidFill>
              </a:rPr>
              <a:t>*В случае </a:t>
            </a:r>
            <a:r>
              <a:rPr lang="ru-RU" sz="2800" b="1" dirty="0" err="1">
                <a:solidFill>
                  <a:prstClr val="black"/>
                </a:solidFill>
              </a:rPr>
              <a:t>Кикена-Хансоку-Сикаку</a:t>
            </a:r>
            <a:endParaRPr lang="ru-RU" sz="2800" b="1" dirty="0">
              <a:solidFill>
                <a:prstClr val="black"/>
              </a:solidFill>
            </a:endParaRPr>
          </a:p>
          <a:p>
            <a:pPr algn="ctr"/>
            <a:r>
              <a:rPr lang="ru-RU" sz="4400" b="1" dirty="0">
                <a:solidFill>
                  <a:prstClr val="black"/>
                </a:solidFill>
              </a:rPr>
              <a:t>8</a:t>
            </a:r>
            <a:r>
              <a:rPr lang="en-US" sz="4400" b="1" dirty="0">
                <a:solidFill>
                  <a:prstClr val="black"/>
                </a:solidFill>
              </a:rPr>
              <a:t>:0</a:t>
            </a:r>
            <a:endParaRPr lang="ru-RU" sz="4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32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3" name="push.wav"/>
          </p:stSnd>
        </p:sndAc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342900"/>
            <a:ext cx="9144000" cy="630936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World Karate Federation</a:t>
            </a:r>
            <a:endParaRPr lang="ru-RU" sz="4400" dirty="0"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059582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000" b="1" u="sng" dirty="0">
                <a:solidFill>
                  <a:srgbClr val="FF0000"/>
                </a:solidFill>
              </a:rPr>
              <a:t>ЗАПРЕЩЕННЫЕ ЗОНЫ АТАКИ/ ТЕХНИК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635646"/>
            <a:ext cx="1800199" cy="15133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1635646"/>
            <a:ext cx="1728192" cy="15121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1707655"/>
            <a:ext cx="2376264" cy="14401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584" y="3363838"/>
            <a:ext cx="1766570" cy="16806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19872" y="3363838"/>
            <a:ext cx="1718730" cy="16532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2160" y="3363838"/>
            <a:ext cx="2343730" cy="16532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9" name="push.wav"/>
          </p:stSnd>
        </p:sndAc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342900"/>
            <a:ext cx="8809040" cy="630936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World Karate Federation</a:t>
            </a:r>
            <a:endParaRPr lang="ru-RU" sz="4400" dirty="0">
              <a:latin typeface="+mn-lt"/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459081383"/>
              </p:ext>
            </p:extLst>
          </p:nvPr>
        </p:nvGraphicFramePr>
        <p:xfrm>
          <a:off x="323528" y="1131590"/>
          <a:ext cx="8280920" cy="4011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8" name="push.wav"/>
          </p:stSnd>
        </p:sndAc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42900"/>
            <a:ext cx="8809040" cy="630936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World Karate Federation</a:t>
            </a:r>
            <a:endParaRPr lang="ru-RU" sz="4400" dirty="0"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203598"/>
            <a:ext cx="8280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/>
              <a:t>ЧУЙКОКУ- КЕЙКОКУ-ХАНСОКУ-ЧУЙ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779662"/>
            <a:ext cx="1975210" cy="1724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796" y="1785933"/>
            <a:ext cx="1733613" cy="1695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1835696" y="3507854"/>
            <a:ext cx="51845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/>
              <a:t>Категория 1                             Категория 2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3795886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3600" b="1" dirty="0">
                <a:solidFill>
                  <a:srgbClr val="000099"/>
                </a:solidFill>
              </a:rPr>
              <a:t>Являются предупреждениями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5" name="push.wav"/>
          </p:stSnd>
        </p:sndAc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504" y="342900"/>
            <a:ext cx="8881048" cy="630936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World Karate Federation</a:t>
            </a:r>
            <a:endParaRPr lang="ru-RU" sz="4400" dirty="0">
              <a:latin typeface="+mn-lt"/>
            </a:endParaRPr>
          </a:p>
        </p:txBody>
      </p:sp>
      <p:pic>
        <p:nvPicPr>
          <p:cNvPr id="1026" name="Picture 2" descr="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1779662"/>
            <a:ext cx="1774825" cy="1828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1779662"/>
            <a:ext cx="1808163" cy="17748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827584" y="1203598"/>
            <a:ext cx="74168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dirty="0"/>
              <a:t>ХАНСОКУ	И	СИКАКУ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187624" y="3867894"/>
            <a:ext cx="70054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ru-RU" sz="4400" b="1" dirty="0">
                <a:solidFill>
                  <a:srgbClr val="0000FF"/>
                </a:solidFill>
              </a:rPr>
              <a:t>Являются наказаниями!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5" name="push.wav"/>
          </p:stSnd>
        </p:sndAc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342900"/>
            <a:ext cx="8988552" cy="630936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World Karate Federation</a:t>
            </a:r>
            <a:endParaRPr lang="ru-RU" sz="4400" dirty="0"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1202145"/>
            <a:ext cx="813690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u="sng" dirty="0">
                <a:solidFill>
                  <a:srgbClr val="FF0000"/>
                </a:solidFill>
              </a:rPr>
              <a:t>КАТЕГОРИЯ 1</a:t>
            </a:r>
          </a:p>
          <a:p>
            <a:pPr marL="514350" indent="-514350">
              <a:buAutoNum type="arabicPeriod"/>
            </a:pPr>
            <a:r>
              <a:rPr lang="ru-RU" sz="2800" b="1" dirty="0"/>
              <a:t>Техника, которая влечет за собой жесткий контакт или контакт с броском</a:t>
            </a:r>
          </a:p>
          <a:p>
            <a:pPr marL="514350" indent="-514350">
              <a:buAutoNum type="arabicPeriod"/>
            </a:pPr>
            <a:r>
              <a:rPr lang="ru-RU" sz="2800" b="1" dirty="0"/>
              <a:t> Атаки по рукам –ногам –паху - суставам-стопам</a:t>
            </a:r>
          </a:p>
          <a:p>
            <a:pPr marL="514350" indent="-514350">
              <a:buAutoNum type="arabicPeriod"/>
            </a:pPr>
            <a:r>
              <a:rPr lang="ru-RU" sz="2800" b="1" dirty="0"/>
              <a:t> Атака в лицо открытой рукой</a:t>
            </a:r>
          </a:p>
          <a:p>
            <a:pPr marL="514350" indent="-514350">
              <a:buAutoNum type="arabicPeriod"/>
            </a:pPr>
            <a:r>
              <a:rPr lang="ru-RU" sz="2800" b="1" dirty="0"/>
              <a:t> Опасные или запрещенные броски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3" name="push.wav"/>
          </p:stSnd>
        </p:sndAc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342900"/>
            <a:ext cx="8809040" cy="630936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World Karate Federation</a:t>
            </a:r>
            <a:endParaRPr lang="ru-RU" sz="4400" dirty="0"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987574"/>
            <a:ext cx="8352928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u="sng" dirty="0">
                <a:solidFill>
                  <a:srgbClr val="FF0000"/>
                </a:solidFill>
              </a:rPr>
              <a:t>Категория 1 – </a:t>
            </a:r>
          </a:p>
          <a:p>
            <a:pPr algn="ctr">
              <a:buNone/>
            </a:pPr>
            <a:r>
              <a:rPr lang="ru-RU" sz="2800" b="1" u="sng" dirty="0">
                <a:solidFill>
                  <a:srgbClr val="FF0000"/>
                </a:solidFill>
              </a:rPr>
              <a:t>ПРЕДУПРЕЖДЕНИЯ И НАКАЗАНИЯ</a:t>
            </a:r>
          </a:p>
          <a:p>
            <a:pPr>
              <a:buFont typeface="Wingdings" pitchFamily="2" charset="2"/>
              <a:buChar char="q"/>
            </a:pPr>
            <a:r>
              <a:rPr lang="ru-RU" sz="2400" b="1" dirty="0">
                <a:solidFill>
                  <a:srgbClr val="0000FF"/>
                </a:solidFill>
              </a:rPr>
              <a:t>ЧУЙКОКУ </a:t>
            </a:r>
            <a:r>
              <a:rPr lang="ru-RU" sz="2400" b="1" dirty="0"/>
              <a:t>–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/>
              <a:t>Потенциал победы противника не сокращен</a:t>
            </a:r>
          </a:p>
          <a:p>
            <a:pPr>
              <a:buFont typeface="Wingdings" pitchFamily="2" charset="2"/>
              <a:buChar char="q"/>
            </a:pPr>
            <a:r>
              <a:rPr lang="ru-RU" sz="2400" b="1" dirty="0">
                <a:solidFill>
                  <a:srgbClr val="0000FF"/>
                </a:solidFill>
              </a:rPr>
              <a:t>КЕЙКОКУ </a:t>
            </a:r>
            <a:r>
              <a:rPr lang="ru-RU" sz="2400" b="1" dirty="0"/>
              <a:t>–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/>
              <a:t>Потенциал победы соперника слегка сокращен</a:t>
            </a:r>
          </a:p>
          <a:p>
            <a:pPr>
              <a:buFont typeface="Wingdings" pitchFamily="2" charset="2"/>
              <a:buChar char="q"/>
            </a:pPr>
            <a:r>
              <a:rPr lang="ru-RU" sz="2400" b="1" dirty="0">
                <a:solidFill>
                  <a:srgbClr val="0000FF"/>
                </a:solidFill>
              </a:rPr>
              <a:t>ХАНСОКУ-ЧУЙ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/>
              <a:t>– Потенциал победы соперника серьезно сокращен</a:t>
            </a:r>
          </a:p>
          <a:p>
            <a:pPr>
              <a:buFont typeface="Wingdings" pitchFamily="2" charset="2"/>
              <a:buChar char="q"/>
            </a:pPr>
            <a:r>
              <a:rPr lang="ru-RU" sz="2400" b="1" dirty="0">
                <a:solidFill>
                  <a:srgbClr val="0000FF"/>
                </a:solidFill>
              </a:rPr>
              <a:t>ХАНСОКУ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/>
              <a:t>–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/>
              <a:t>Потенциал победы соперника практически сведен к нулю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3" name="push.wav"/>
          </p:stSnd>
        </p:sndAc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7724" y="123478"/>
            <a:ext cx="8988552" cy="630936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World Karate Federation</a:t>
            </a:r>
            <a:endParaRPr lang="ru-RU" sz="4400" dirty="0"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274" y="771550"/>
            <a:ext cx="914400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dirty="0">
                <a:solidFill>
                  <a:srgbClr val="FF0000"/>
                </a:solidFill>
              </a:rPr>
              <a:t>КАТЕГОРИЯ 2</a:t>
            </a:r>
            <a:endParaRPr lang="ru-RU" sz="2800" b="1" u="sng" dirty="0">
              <a:solidFill>
                <a:srgbClr val="FF0000"/>
              </a:solidFill>
            </a:endParaRPr>
          </a:p>
          <a:p>
            <a:pPr marL="514350" indent="-514350">
              <a:buAutoNum type="arabicPeriod"/>
            </a:pPr>
            <a:r>
              <a:rPr lang="ru-RU" b="1" u="sng" dirty="0"/>
              <a:t>Симуляция-преувеличение последствий </a:t>
            </a:r>
            <a:r>
              <a:rPr lang="ru-RU" b="1" dirty="0"/>
              <a:t>полученной травмы </a:t>
            </a:r>
          </a:p>
          <a:p>
            <a:pPr marL="514350" indent="-514350">
              <a:buAutoNum type="arabicPeriod"/>
            </a:pPr>
            <a:r>
              <a:rPr lang="ru-RU" b="1" dirty="0"/>
              <a:t> ДЗЁГАЙ</a:t>
            </a:r>
          </a:p>
          <a:p>
            <a:pPr marL="514350" indent="-514350">
              <a:buAutoNum type="arabicPeriod"/>
            </a:pPr>
            <a:r>
              <a:rPr lang="ru-RU" b="1" dirty="0"/>
              <a:t> МУБОБИ</a:t>
            </a:r>
          </a:p>
          <a:p>
            <a:pPr marL="514350" indent="-514350">
              <a:buAutoNum type="arabicPeriod"/>
            </a:pPr>
            <a:r>
              <a:rPr lang="ru-RU" b="1" dirty="0"/>
              <a:t> Уклонение от боя </a:t>
            </a:r>
          </a:p>
          <a:p>
            <a:pPr marL="514350" indent="-514350">
              <a:buAutoNum type="arabicPeriod"/>
            </a:pPr>
            <a:r>
              <a:rPr lang="ru-RU" b="1" dirty="0"/>
              <a:t> Пассивность (не может быть наказана за 10 сек. До конца поединка)</a:t>
            </a:r>
          </a:p>
          <a:p>
            <a:pPr marL="514350" indent="-514350">
              <a:buAutoNum type="arabicPeriod"/>
            </a:pPr>
            <a:r>
              <a:rPr lang="ru-RU" b="1" dirty="0"/>
              <a:t> Вхождение в клинч –борьба –толкание - стояние  грудь в грудь</a:t>
            </a:r>
          </a:p>
          <a:p>
            <a:pPr marL="514350" indent="-514350">
              <a:buAutoNum type="arabicPeriod"/>
            </a:pPr>
            <a:r>
              <a:rPr lang="ru-RU" b="1" dirty="0"/>
              <a:t> Захват соперника двумя руками (кроме случая, когда это поможет избежать удара ногой)  </a:t>
            </a:r>
          </a:p>
          <a:p>
            <a:pPr marL="514350" indent="-514350">
              <a:buAutoNum type="arabicPeriod"/>
            </a:pPr>
            <a:r>
              <a:rPr lang="ru-RU" b="1" dirty="0"/>
              <a:t>Захват оппонента за руку или каратэ -</a:t>
            </a:r>
            <a:r>
              <a:rPr lang="ru-RU" b="1" dirty="0" err="1"/>
              <a:t>ги</a:t>
            </a:r>
            <a:r>
              <a:rPr lang="ru-RU" b="1" dirty="0"/>
              <a:t> одной рукой без немедленного исполнения оцениваемой  техники или подсечки</a:t>
            </a:r>
          </a:p>
          <a:p>
            <a:pPr marL="514350" indent="-514350">
              <a:buAutoNum type="arabicPeriod"/>
            </a:pPr>
            <a:r>
              <a:rPr lang="ru-RU" b="1" dirty="0"/>
              <a:t>Неконтролируемая техника</a:t>
            </a:r>
          </a:p>
          <a:p>
            <a:pPr marL="514350" indent="-514350">
              <a:buAutoNum type="arabicPeriod"/>
            </a:pPr>
            <a:r>
              <a:rPr lang="ru-RU" b="1" dirty="0"/>
              <a:t>Симуляция атак головой – коленями-локтями</a:t>
            </a:r>
          </a:p>
          <a:p>
            <a:pPr marL="514350" indent="-514350">
              <a:buAutoNum type="arabicPeriod" startAt="11"/>
            </a:pPr>
            <a:r>
              <a:rPr lang="ru-RU" b="1" dirty="0"/>
              <a:t>Невежливое поведение </a:t>
            </a:r>
          </a:p>
          <a:p>
            <a:pPr marL="514350" indent="-514350">
              <a:buAutoNum type="arabicPeriod" startAt="11"/>
            </a:pPr>
            <a:r>
              <a:rPr lang="ru-RU" b="1" dirty="0"/>
              <a:t>Обращение спортсмена к тренеру для запроса </a:t>
            </a:r>
            <a:r>
              <a:rPr lang="ru-RU" b="1" dirty="0" err="1"/>
              <a:t>видоеповтора</a:t>
            </a:r>
            <a:endParaRPr lang="ru-RU" b="1" dirty="0"/>
          </a:p>
          <a:p>
            <a:endParaRPr lang="ru-RU" b="1" dirty="0"/>
          </a:p>
          <a:p>
            <a:pPr marL="514350" indent="-514350">
              <a:buNone/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3" name="push.wav"/>
          </p:stSnd>
        </p:sndAc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504" y="342900"/>
            <a:ext cx="8881048" cy="630936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World Karate Federation</a:t>
            </a:r>
            <a:endParaRPr lang="ru-RU" sz="4400" dirty="0"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1347614"/>
            <a:ext cx="27363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solidFill>
                  <a:srgbClr val="FF0000"/>
                </a:solidFill>
              </a:rPr>
              <a:t>ЭТО НАРУШЕНИЕ по 2 КАТЕГОРИИ</a:t>
            </a:r>
            <a:endParaRPr lang="ru-RU" sz="2400" u="sng" dirty="0">
              <a:solidFill>
                <a:prstClr val="black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219822"/>
            <a:ext cx="2839176" cy="16561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1275606"/>
            <a:ext cx="2500674" cy="16561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3147814"/>
            <a:ext cx="2490050" cy="16600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328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6" name="push.wav"/>
          </p:stSnd>
        </p:sndAc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504" y="342900"/>
            <a:ext cx="8881048" cy="630936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World Karate Federation</a:t>
            </a:r>
            <a:endParaRPr lang="ru-RU" sz="4400" dirty="0"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203598"/>
            <a:ext cx="4248472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3200" b="1" u="sng" dirty="0">
                <a:solidFill>
                  <a:srgbClr val="FF0000"/>
                </a:solidFill>
              </a:rPr>
              <a:t>КАТЕГОРИЯ </a:t>
            </a:r>
            <a:r>
              <a:rPr lang="ru-RU" sz="3200" b="1" dirty="0">
                <a:solidFill>
                  <a:srgbClr val="FF0000"/>
                </a:solidFill>
              </a:rPr>
              <a:t>2</a:t>
            </a:r>
          </a:p>
          <a:p>
            <a:pPr algn="ctr">
              <a:buNone/>
            </a:pPr>
            <a:r>
              <a:rPr lang="en-US" b="1" dirty="0"/>
              <a:t>“</a:t>
            </a:r>
            <a:r>
              <a:rPr lang="ru-RU" b="1" dirty="0"/>
              <a:t>захват производится для немедленного </a:t>
            </a:r>
          </a:p>
          <a:p>
            <a:pPr algn="ctr">
              <a:buNone/>
            </a:pPr>
            <a:r>
              <a:rPr lang="ru-RU" b="1" dirty="0"/>
              <a:t>проведения оцениваемой техники</a:t>
            </a:r>
            <a:r>
              <a:rPr lang="en-US" b="1" dirty="0"/>
              <a:t>”</a:t>
            </a:r>
            <a:endParaRPr lang="ru-RU" b="1" dirty="0"/>
          </a:p>
          <a:p>
            <a:pPr algn="ctr">
              <a:buNone/>
            </a:pPr>
            <a:r>
              <a:rPr lang="ru-RU" b="1" dirty="0">
                <a:solidFill>
                  <a:srgbClr val="0000FF"/>
                </a:solidFill>
              </a:rPr>
              <a:t>Одной рукой</a:t>
            </a:r>
            <a:r>
              <a:rPr lang="en-US" b="1" dirty="0">
                <a:solidFill>
                  <a:srgbClr val="0000FF"/>
                </a:solidFill>
              </a:rPr>
              <a:t>:</a:t>
            </a:r>
            <a:r>
              <a:rPr lang="ru-RU" b="1" dirty="0">
                <a:solidFill>
                  <a:srgbClr val="0000FF"/>
                </a:solidFill>
              </a:rPr>
              <a:t> один способ защиты</a:t>
            </a:r>
          </a:p>
          <a:p>
            <a:pPr algn="ctr">
              <a:buNone/>
            </a:pPr>
            <a:r>
              <a:rPr lang="ru-RU" b="1" dirty="0"/>
              <a:t>Удержание за кимоно соперника, во время собственного падения для смягчения падения</a:t>
            </a:r>
          </a:p>
          <a:p>
            <a:pPr algn="ctr">
              <a:buNone/>
            </a:pPr>
            <a:r>
              <a:rPr lang="ru-RU" b="1" dirty="0"/>
              <a:t>Но, когда противник оказался на полу, он должен позволить оппоненту уйти, не держась за него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72000" y="1275606"/>
            <a:ext cx="406794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3200" b="1" u="sng" dirty="0">
                <a:solidFill>
                  <a:srgbClr val="FF0000"/>
                </a:solidFill>
              </a:rPr>
              <a:t>КАТЕГОРИЯ </a:t>
            </a:r>
            <a:r>
              <a:rPr lang="ru-RU" sz="3200" b="1" dirty="0">
                <a:solidFill>
                  <a:srgbClr val="FF0000"/>
                </a:solidFill>
              </a:rPr>
              <a:t>2</a:t>
            </a:r>
          </a:p>
          <a:p>
            <a:pPr algn="ctr">
              <a:buNone/>
            </a:pPr>
            <a:r>
              <a:rPr lang="en-US" sz="2000" b="1" dirty="0"/>
              <a:t>“</a:t>
            </a:r>
            <a:r>
              <a:rPr lang="ru-RU" sz="2000" b="1" dirty="0"/>
              <a:t>захват производится для немедленного </a:t>
            </a:r>
          </a:p>
          <a:p>
            <a:pPr algn="ctr">
              <a:buNone/>
            </a:pPr>
            <a:r>
              <a:rPr lang="ru-RU" sz="2000" b="1" dirty="0"/>
              <a:t>проведения оцениваемой техники</a:t>
            </a:r>
            <a:r>
              <a:rPr lang="en-US" sz="2000" b="1" dirty="0"/>
              <a:t>”</a:t>
            </a:r>
            <a:endParaRPr lang="ru-RU" sz="2000" b="1" dirty="0"/>
          </a:p>
          <a:p>
            <a:pPr algn="ctr">
              <a:buNone/>
            </a:pPr>
            <a:r>
              <a:rPr lang="ru-RU" sz="2000" b="1" dirty="0">
                <a:solidFill>
                  <a:srgbClr val="0000FF"/>
                </a:solidFill>
              </a:rPr>
              <a:t>Двумя руками</a:t>
            </a:r>
            <a:r>
              <a:rPr lang="en-US" sz="2000" b="1" dirty="0">
                <a:solidFill>
                  <a:srgbClr val="0000FF"/>
                </a:solidFill>
              </a:rPr>
              <a:t>:</a:t>
            </a:r>
            <a:r>
              <a:rPr lang="ru-RU" sz="2000" b="1" dirty="0">
                <a:solidFill>
                  <a:srgbClr val="0000FF"/>
                </a:solidFill>
              </a:rPr>
              <a:t> способ защиты или способ атаки</a:t>
            </a:r>
          </a:p>
          <a:p>
            <a:pPr algn="ctr">
              <a:buNone/>
            </a:pPr>
            <a:r>
              <a:rPr lang="ru-RU" sz="2000" b="1" dirty="0"/>
              <a:t>Прихват удара соперника для дальнейшего его </a:t>
            </a:r>
            <a:r>
              <a:rPr lang="ru-RU" sz="2000" b="1" dirty="0" err="1"/>
              <a:t>подсечения</a:t>
            </a:r>
            <a:endParaRPr lang="ru-RU" sz="20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3" name="push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0" y="195487"/>
            <a:ext cx="8915400" cy="648072"/>
          </a:xfrm>
        </p:spPr>
        <p:txBody>
          <a:bodyPr>
            <a:noAutofit/>
          </a:bodyPr>
          <a:lstStyle/>
          <a:p>
            <a:pPr algn="ctr"/>
            <a:r>
              <a:rPr lang="en-US" sz="4400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World Karate Federation</a:t>
            </a:r>
            <a:endParaRPr lang="ru-RU" sz="4400" dirty="0">
              <a:latin typeface="+mn-lt"/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idx="2"/>
          </p:nvPr>
        </p:nvSpPr>
        <p:spPr>
          <a:xfrm>
            <a:off x="251522" y="987575"/>
            <a:ext cx="8712967" cy="136815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00FF"/>
                </a:solidFill>
              </a:rPr>
              <a:t>Рефери и судьи</a:t>
            </a:r>
          </a:p>
          <a:p>
            <a:pPr algn="ctr"/>
            <a:r>
              <a:rPr lang="ru-RU" sz="1600" b="1" dirty="0"/>
              <a:t>4-ро судей </a:t>
            </a:r>
          </a:p>
          <a:p>
            <a:pPr algn="ctr"/>
            <a:r>
              <a:rPr lang="ru-RU" sz="1600" b="1" dirty="0"/>
              <a:t>Каждый из судей должен сидеть по углам татами в зоне безопасности.</a:t>
            </a:r>
          </a:p>
          <a:p>
            <a:endParaRPr lang="ru-RU" dirty="0"/>
          </a:p>
        </p:txBody>
      </p:sp>
      <p:pic>
        <p:nvPicPr>
          <p:cNvPr id="19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067694"/>
            <a:ext cx="1807094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2067694"/>
            <a:ext cx="179704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2067694"/>
            <a:ext cx="1815139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2067694"/>
            <a:ext cx="1745862" cy="1923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6" name="push.wav"/>
          </p:stSnd>
        </p:sndAc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42900"/>
            <a:ext cx="8881048" cy="630936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World Karate Federation</a:t>
            </a:r>
            <a:endParaRPr lang="ru-RU" sz="4400" dirty="0">
              <a:latin typeface="+mn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491630"/>
            <a:ext cx="2214578" cy="12730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1491630"/>
            <a:ext cx="2214578" cy="12965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3010833"/>
            <a:ext cx="2179525" cy="11698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224" y="3003798"/>
            <a:ext cx="2201412" cy="12241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395536" y="1059583"/>
            <a:ext cx="85689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000" b="1" dirty="0"/>
              <a:t>Новый критерий наказания по 2 категории</a:t>
            </a:r>
            <a:r>
              <a:rPr lang="ru-RU" sz="2000" dirty="0"/>
              <a:t> </a:t>
            </a:r>
            <a:r>
              <a:rPr lang="ru-RU" sz="2000" b="1" dirty="0"/>
              <a:t>–</a:t>
            </a:r>
            <a:r>
              <a:rPr lang="ru-RU" sz="2000" dirty="0"/>
              <a:t> </a:t>
            </a:r>
            <a:r>
              <a:rPr lang="ru-RU" sz="2000" b="1" dirty="0">
                <a:solidFill>
                  <a:srgbClr val="FF0000"/>
                </a:solidFill>
              </a:rPr>
              <a:t>пассивность.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43608" y="1491630"/>
            <a:ext cx="29523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dirty="0">
                <a:solidFill>
                  <a:srgbClr val="0000FF"/>
                </a:solidFill>
              </a:rPr>
              <a:t>Сигнал рефери</a:t>
            </a:r>
          </a:p>
          <a:p>
            <a:pPr algn="ctr">
              <a:buNone/>
            </a:pPr>
            <a:endParaRPr lang="ru-RU" sz="2800" b="1" dirty="0">
              <a:solidFill>
                <a:srgbClr val="0000FF"/>
              </a:solidFill>
            </a:endParaRPr>
          </a:p>
          <a:p>
            <a:pPr algn="ctr">
              <a:buNone/>
            </a:pPr>
            <a:endParaRPr lang="ru-RU" sz="2800" b="1" dirty="0">
              <a:solidFill>
                <a:srgbClr val="0000FF"/>
              </a:solidFill>
            </a:endParaRPr>
          </a:p>
          <a:p>
            <a:pPr algn="ctr">
              <a:buNone/>
            </a:pPr>
            <a:endParaRPr lang="ru-RU" sz="2800" b="1" dirty="0">
              <a:solidFill>
                <a:srgbClr val="0000FF"/>
              </a:solidFill>
            </a:endParaRPr>
          </a:p>
          <a:p>
            <a:pPr algn="ctr">
              <a:buNone/>
            </a:pPr>
            <a:r>
              <a:rPr lang="ru-RU" sz="2800" b="1" dirty="0">
                <a:solidFill>
                  <a:srgbClr val="0000FF"/>
                </a:solidFill>
              </a:rPr>
              <a:t>Сигнал судей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39552" y="4227934"/>
            <a:ext cx="82809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u="sng" dirty="0">
                <a:solidFill>
                  <a:srgbClr val="FF0000"/>
                </a:solidFill>
              </a:rPr>
              <a:t>Не может быть наказан в период </a:t>
            </a:r>
          </a:p>
          <a:p>
            <a:pPr algn="ctr"/>
            <a:r>
              <a:rPr lang="ru-RU" sz="2800" b="1" u="sng" dirty="0" err="1">
                <a:solidFill>
                  <a:srgbClr val="FF0000"/>
                </a:solidFill>
              </a:rPr>
              <a:t>Ато</a:t>
            </a:r>
            <a:r>
              <a:rPr lang="ru-RU" sz="2800" b="1" u="sng" dirty="0">
                <a:solidFill>
                  <a:srgbClr val="FF0000"/>
                </a:solidFill>
              </a:rPr>
              <a:t> </a:t>
            </a:r>
            <a:r>
              <a:rPr lang="ru-RU" sz="2800" b="1" u="sng" dirty="0" err="1">
                <a:solidFill>
                  <a:srgbClr val="FF0000"/>
                </a:solidFill>
              </a:rPr>
              <a:t>Шибараку</a:t>
            </a:r>
            <a:r>
              <a:rPr lang="ru-RU" sz="2800" b="1" u="sng" dirty="0">
                <a:solidFill>
                  <a:srgbClr val="FF0000"/>
                </a:solidFill>
              </a:rPr>
              <a:t>!</a:t>
            </a:r>
            <a:endParaRPr lang="ru-RU" sz="2800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7" name="push.wav"/>
          </p:stSnd>
        </p:sndAc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484" y="195486"/>
            <a:ext cx="8809040" cy="630936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World Karate Federation</a:t>
            </a:r>
            <a:endParaRPr lang="ru-RU" sz="4400" dirty="0"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1059582"/>
            <a:ext cx="712879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4000" b="1" u="sng" dirty="0">
                <a:solidFill>
                  <a:srgbClr val="C00000"/>
                </a:solidFill>
              </a:rPr>
              <a:t>Уклонение от боя это:</a:t>
            </a:r>
          </a:p>
          <a:p>
            <a:pPr>
              <a:buFont typeface="Wingdings" pitchFamily="2" charset="2"/>
              <a:buChar char="q"/>
            </a:pPr>
            <a:r>
              <a:rPr lang="ru-RU" sz="3600" b="1" dirty="0"/>
              <a:t>Убегание</a:t>
            </a:r>
          </a:p>
          <a:p>
            <a:pPr>
              <a:buFont typeface="Wingdings" pitchFamily="2" charset="2"/>
              <a:buChar char="q"/>
            </a:pPr>
            <a:r>
              <a:rPr lang="ru-RU" sz="3600" b="1" dirty="0"/>
              <a:t>Клинчи - борьба</a:t>
            </a:r>
          </a:p>
          <a:p>
            <a:pPr>
              <a:buFont typeface="Wingdings" pitchFamily="2" charset="2"/>
              <a:buChar char="q"/>
            </a:pPr>
            <a:r>
              <a:rPr lang="ru-RU" sz="3600" b="1" dirty="0"/>
              <a:t>Толкание</a:t>
            </a:r>
          </a:p>
          <a:p>
            <a:pPr>
              <a:buFont typeface="Wingdings" pitchFamily="2" charset="2"/>
              <a:buChar char="q"/>
            </a:pPr>
            <a:r>
              <a:rPr lang="ru-RU" sz="3600" b="1" dirty="0"/>
              <a:t>Стояние грудь в грудь</a:t>
            </a:r>
          </a:p>
          <a:p>
            <a:pPr>
              <a:buFont typeface="Wingdings" pitchFamily="2" charset="2"/>
              <a:buChar char="q"/>
            </a:pPr>
            <a:r>
              <a:rPr lang="ru-RU" sz="3600" b="1" dirty="0"/>
              <a:t> Выход за татами</a:t>
            </a:r>
          </a:p>
          <a:p>
            <a:pPr>
              <a:buFont typeface="Wingdings" pitchFamily="2" charset="2"/>
              <a:buChar char="q"/>
            </a:pPr>
            <a:r>
              <a:rPr lang="ru-RU" sz="3600" b="1" dirty="0"/>
              <a:t>Удержание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3" name="push.wav"/>
          </p:stSnd>
        </p:sndAc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504" y="342900"/>
            <a:ext cx="8881048" cy="630936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World Karate Federation</a:t>
            </a:r>
            <a:endParaRPr lang="ru-RU" sz="4400" b="1" dirty="0">
              <a:latin typeface="+mn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1203598"/>
            <a:ext cx="2195022" cy="1785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3147814"/>
            <a:ext cx="2243136" cy="17692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95536" y="986701"/>
            <a:ext cx="58326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400" b="1" dirty="0"/>
              <a:t>Симуляция несуществующей травмы = </a:t>
            </a:r>
            <a:r>
              <a:rPr lang="ru-RU" sz="2400" b="1" dirty="0">
                <a:solidFill>
                  <a:srgbClr val="C00000"/>
                </a:solidFill>
              </a:rPr>
              <a:t>ХАНСОКУ</a:t>
            </a:r>
          </a:p>
          <a:p>
            <a:pPr>
              <a:buNone/>
            </a:pPr>
            <a:endParaRPr lang="ru-RU" sz="2400" b="1" dirty="0"/>
          </a:p>
          <a:p>
            <a:pPr>
              <a:buNone/>
            </a:pPr>
            <a:r>
              <a:rPr lang="ru-RU" sz="2400" b="1" dirty="0"/>
              <a:t>Преувеличение последствий</a:t>
            </a:r>
            <a:r>
              <a:rPr lang="en-US" sz="2400" b="1" dirty="0"/>
              <a:t> </a:t>
            </a:r>
            <a:r>
              <a:rPr lang="ru-RU" sz="2400" b="1" dirty="0"/>
              <a:t>существующей травмы = </a:t>
            </a:r>
            <a:r>
              <a:rPr lang="ru-RU" sz="2400" b="1" u="sng" dirty="0"/>
              <a:t>минимум </a:t>
            </a:r>
            <a:endParaRPr lang="en-US" sz="2400" b="1" u="sng" dirty="0"/>
          </a:p>
          <a:p>
            <a:pPr>
              <a:buNone/>
            </a:pPr>
            <a:r>
              <a:rPr lang="ru-RU" sz="2400" b="1" dirty="0">
                <a:solidFill>
                  <a:srgbClr val="C00000"/>
                </a:solidFill>
              </a:rPr>
              <a:t>ХАНСОКУ-ЧУЙ</a:t>
            </a:r>
          </a:p>
          <a:p>
            <a:pPr>
              <a:buNone/>
            </a:pPr>
            <a:endParaRPr lang="en-US" sz="2400" b="1" dirty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2400" b="1" dirty="0">
                <a:solidFill>
                  <a:srgbClr val="C00000"/>
                </a:solidFill>
              </a:rPr>
              <a:t>Более серьезная симуляция может повлечь за собой </a:t>
            </a:r>
            <a:r>
              <a:rPr lang="ru-RU" sz="2400" b="1" u="sng" dirty="0">
                <a:solidFill>
                  <a:srgbClr val="C00000"/>
                </a:solidFill>
              </a:rPr>
              <a:t>сразу СИКАКУ</a:t>
            </a:r>
            <a:endParaRPr lang="ru-RU" sz="2400" b="1" u="sng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5" name="push.wav"/>
          </p:stSnd>
        </p:sndAc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342900"/>
            <a:ext cx="8988552" cy="630936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World Karate Federation</a:t>
            </a:r>
            <a:endParaRPr lang="ru-RU" sz="4400" dirty="0">
              <a:latin typeface="+mn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229770"/>
            <a:ext cx="2376264" cy="15214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23528" y="1131590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buNone/>
            </a:pPr>
            <a:r>
              <a:rPr lang="ru-RU" sz="2000" b="1" dirty="0"/>
              <a:t>Запрещен контакт в лицо/маска для лица -  с использованием техники ударов руками для ДЕТЕЙ/КАДЕТОВ/ЮНИОРОВ </a:t>
            </a:r>
            <a:r>
              <a:rPr lang="ru-RU" sz="2000" b="1" dirty="0">
                <a:solidFill>
                  <a:srgbClr val="0000FF"/>
                </a:solidFill>
              </a:rPr>
              <a:t>предупреждение/наказание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2715766"/>
            <a:ext cx="7920880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400" b="1" u="sng" dirty="0"/>
              <a:t>Двое травмированных не могут продолжать …</a:t>
            </a:r>
          </a:p>
          <a:p>
            <a:pPr marL="514350" indent="-514350">
              <a:buFont typeface="Wingdings" pitchFamily="2" charset="2"/>
              <a:buChar char="q"/>
            </a:pPr>
            <a:r>
              <a:rPr lang="ru-RU" sz="2200" b="1" dirty="0">
                <a:solidFill>
                  <a:srgbClr val="0000FF"/>
                </a:solidFill>
              </a:rPr>
              <a:t>Большинство баллов</a:t>
            </a:r>
          </a:p>
          <a:p>
            <a:pPr marL="514350" indent="-514350">
              <a:buFont typeface="Wingdings" pitchFamily="2" charset="2"/>
              <a:buChar char="q"/>
            </a:pPr>
            <a:r>
              <a:rPr lang="ru-RU" sz="2200" b="1" dirty="0">
                <a:solidFill>
                  <a:srgbClr val="0000FF"/>
                </a:solidFill>
              </a:rPr>
              <a:t>Равный счет – СЭНШУ – нет преимущества  -  ХАНТЕЙ</a:t>
            </a:r>
          </a:p>
          <a:p>
            <a:pPr marL="514350" indent="-514350">
              <a:buFont typeface="Wingdings" pitchFamily="2" charset="2"/>
              <a:buChar char="q"/>
            </a:pPr>
            <a:r>
              <a:rPr lang="ru-RU" sz="2200" b="1" dirty="0">
                <a:solidFill>
                  <a:srgbClr val="0000FF"/>
                </a:solidFill>
              </a:rPr>
              <a:t>Командный Поединок – равный счет – ХИКИВАКИ</a:t>
            </a:r>
          </a:p>
          <a:p>
            <a:pPr marL="514350" indent="-514350">
              <a:buFont typeface="Wingdings" pitchFamily="2" charset="2"/>
              <a:buChar char="q"/>
            </a:pPr>
            <a:r>
              <a:rPr lang="ru-RU" sz="2200" b="1" dirty="0">
                <a:solidFill>
                  <a:srgbClr val="0000FF"/>
                </a:solidFill>
              </a:rPr>
              <a:t>Командный Поединок- дополнительный Бой – СЭНШУ – нет преимущества - ХАНТЕЙ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4" name="push.wav"/>
          </p:stSnd>
        </p:sndAc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504" y="342900"/>
            <a:ext cx="8881048" cy="630936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World Karate Federation</a:t>
            </a:r>
            <a:endParaRPr lang="ru-RU" sz="4400" dirty="0"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203598"/>
            <a:ext cx="4572000" cy="1754326"/>
          </a:xfrm>
          <a:prstGeom prst="rect">
            <a:avLst/>
          </a:prstGeom>
        </p:spPr>
        <p:txBody>
          <a:bodyPr numCol="2">
            <a:spAutoFit/>
          </a:bodyPr>
          <a:lstStyle/>
          <a:p>
            <a:pPr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Пострадавший участник </a:t>
            </a:r>
          </a:p>
          <a:p>
            <a:pPr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должен быть обследован вне татами</a:t>
            </a:r>
          </a:p>
          <a:p>
            <a:endParaRPr lang="ru-RU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Если только травма не требует оказания помощи на татами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004048" y="1203598"/>
            <a:ext cx="3960440" cy="1200329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>
              <a:buNone/>
            </a:pPr>
            <a:r>
              <a:rPr lang="ru-RU" b="1" dirty="0">
                <a:solidFill>
                  <a:srgbClr val="0000FF"/>
                </a:solidFill>
              </a:rPr>
              <a:t>Рефери должен следить за травмированным участником</a:t>
            </a:r>
          </a:p>
          <a:p>
            <a:pPr>
              <a:buNone/>
            </a:pPr>
            <a:r>
              <a:rPr lang="ru-RU" b="1" dirty="0"/>
              <a:t>промежуток времени позволит симптомам проявиться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859782"/>
            <a:ext cx="2000264" cy="18275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2859782"/>
            <a:ext cx="1895914" cy="1800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3003798"/>
            <a:ext cx="1704044" cy="15716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2280" y="3003798"/>
            <a:ext cx="1718306" cy="15716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7" name="push.wav"/>
          </p:stSnd>
        </p:sndAc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42900"/>
            <a:ext cx="8809040" cy="630936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World Karate Federation</a:t>
            </a:r>
            <a:endParaRPr lang="ru-RU" sz="4400" dirty="0">
              <a:latin typeface="+mn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283718"/>
            <a:ext cx="3041067" cy="23669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2283718"/>
            <a:ext cx="2643206" cy="23744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67544" y="1131590"/>
            <a:ext cx="8352928" cy="830997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>
              <a:buNone/>
            </a:pPr>
            <a:r>
              <a:rPr lang="ru-RU" sz="2400" dirty="0">
                <a:solidFill>
                  <a:srgbClr val="0000FF"/>
                </a:solidFill>
              </a:rPr>
              <a:t>Осмотрите участника        		</a:t>
            </a:r>
          </a:p>
          <a:p>
            <a:pPr>
              <a:buNone/>
            </a:pPr>
            <a:r>
              <a:rPr lang="ru-RU" sz="2400" dirty="0">
                <a:solidFill>
                  <a:srgbClr val="0000FF"/>
                </a:solidFill>
              </a:rPr>
              <a:t>Оставайтесь рядом с доктором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5" name="push.wav"/>
          </p:stSnd>
        </p:sndAc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342900"/>
            <a:ext cx="8809040" cy="630936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World Karate Federation</a:t>
            </a:r>
            <a:endParaRPr lang="ru-RU" sz="4400" dirty="0">
              <a:latin typeface="+mn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859782"/>
            <a:ext cx="2808312" cy="20893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1059582"/>
            <a:ext cx="2592288" cy="38884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67544" y="1131590"/>
            <a:ext cx="264604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200" b="1" dirty="0"/>
              <a:t>Пострадавший участник</a:t>
            </a:r>
            <a:r>
              <a:rPr lang="en-US" sz="2200" b="1" dirty="0"/>
              <a:t>?</a:t>
            </a:r>
            <a:endParaRPr lang="ru-RU" sz="2200" b="1" dirty="0"/>
          </a:p>
          <a:p>
            <a:pPr algn="ctr">
              <a:buNone/>
            </a:pPr>
            <a:r>
              <a:rPr lang="ru-RU" sz="2200" b="1" dirty="0">
                <a:solidFill>
                  <a:srgbClr val="0000FF"/>
                </a:solidFill>
              </a:rPr>
              <a:t>Три (3) минуты на оказание помощи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228184" y="1059582"/>
            <a:ext cx="273630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истечении трех (3) минут…</a:t>
            </a:r>
          </a:p>
          <a:p>
            <a:pPr algn="ctr">
              <a:buNone/>
            </a:pPr>
            <a:r>
              <a:rPr lang="ru-RU" sz="2200" dirty="0"/>
              <a:t> </a:t>
            </a:r>
            <a:r>
              <a:rPr lang="ru-RU" sz="2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Рефери выносит решение о продлении времени оказания помощи или невозможности продолжения боя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5" name="push.wav"/>
          </p:stSnd>
        </p:sndAc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342900"/>
            <a:ext cx="8809040" cy="630936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World Karate Federation</a:t>
            </a:r>
            <a:endParaRPr lang="ru-RU" sz="4400" b="1" dirty="0">
              <a:latin typeface="+mn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1995686"/>
            <a:ext cx="2136181" cy="12241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2427734"/>
            <a:ext cx="2664296" cy="14401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491630"/>
            <a:ext cx="2160240" cy="12961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179512" y="987574"/>
            <a:ext cx="38164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000" b="1" dirty="0"/>
              <a:t>Участник, который упал…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483768" y="1491630"/>
            <a:ext cx="33843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000" b="1" dirty="0"/>
              <a:t>которого подсекли…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004048" y="1923678"/>
            <a:ext cx="36724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000" b="1" dirty="0"/>
              <a:t>или который сбит с ног…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4011910"/>
            <a:ext cx="87849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2000" b="1" dirty="0"/>
              <a:t>и не может встать на ноги в течение </a:t>
            </a:r>
            <a:r>
              <a:rPr lang="ru-RU" sz="2000" b="1" dirty="0">
                <a:solidFill>
                  <a:srgbClr val="FF0000"/>
                </a:solidFill>
              </a:rPr>
              <a:t>10 секунд, </a:t>
            </a:r>
            <a:r>
              <a:rPr lang="ru-RU" sz="2000" b="1" dirty="0"/>
              <a:t>признается неспособным продолжать бой и будет исключен </a:t>
            </a:r>
            <a:r>
              <a:rPr lang="ru-RU" sz="2000" b="1" dirty="0">
                <a:solidFill>
                  <a:srgbClr val="FF0000"/>
                </a:solidFill>
              </a:rPr>
              <a:t>из всех состязаний </a:t>
            </a:r>
            <a:r>
              <a:rPr lang="ru-RU" sz="2000" b="1" dirty="0"/>
              <a:t>на этом чемпионате.</a:t>
            </a:r>
          </a:p>
          <a:p>
            <a:pPr algn="just">
              <a:buNone/>
            </a:pPr>
            <a:r>
              <a:rPr lang="ru-RU" sz="2000" b="1" dirty="0">
                <a:solidFill>
                  <a:srgbClr val="00B0F0"/>
                </a:solidFill>
              </a:rPr>
              <a:t>Рефери отсчитывает каждую секунду на пальцах и на английском языке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436096" y="1059582"/>
            <a:ext cx="31165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b="1" u="sng" dirty="0">
                <a:solidFill>
                  <a:srgbClr val="FF0000"/>
                </a:solidFill>
              </a:rPr>
              <a:t>ПРАВИЛО</a:t>
            </a:r>
          </a:p>
          <a:p>
            <a:pPr algn="ctr">
              <a:buNone/>
            </a:pPr>
            <a:r>
              <a:rPr lang="ru-RU" sz="2400" b="1" u="sng" dirty="0">
                <a:solidFill>
                  <a:srgbClr val="FF0000"/>
                </a:solidFill>
              </a:rPr>
              <a:t> 10-ти СЕКУНД!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6" name="push.wav"/>
          </p:stSnd>
        </p:sndAc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342900"/>
            <a:ext cx="8988552" cy="630936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World Karate Federation</a:t>
            </a:r>
            <a:endParaRPr lang="ru-RU" sz="4400" dirty="0">
              <a:latin typeface="+mn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563638"/>
            <a:ext cx="2071702" cy="30255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1563638"/>
            <a:ext cx="2253359" cy="30003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699792" y="1131591"/>
            <a:ext cx="367240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/>
              <a:t>Наше будущее… пожалуйста, берегите!</a:t>
            </a:r>
            <a:endParaRPr lang="ru-RU" sz="4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5" name="push.wav"/>
          </p:stSnd>
        </p:sndAc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342900"/>
            <a:ext cx="8988552" cy="630936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World Karate Federation</a:t>
            </a:r>
            <a:endParaRPr lang="ru-RU" sz="4400" b="1" dirty="0"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06169" y="1275606"/>
            <a:ext cx="60965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ru-RU" sz="3200" b="1" dirty="0">
                <a:solidFill>
                  <a:srgbClr val="000099"/>
                </a:solidFill>
              </a:rPr>
              <a:t>СПАСИБО ЗА ВНИМАНИЕ!!!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95936" y="2715766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4800" b="1" dirty="0">
                <a:solidFill>
                  <a:srgbClr val="FF0000"/>
                </a:solidFill>
              </a:rPr>
              <a:t>УДАЧИ!</a:t>
            </a:r>
          </a:p>
        </p:txBody>
      </p:sp>
      <p:pic>
        <p:nvPicPr>
          <p:cNvPr id="7" name="Рисунок 6" descr="99387900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1923678"/>
            <a:ext cx="2880319" cy="27306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4" name="push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339503"/>
            <a:ext cx="8964488" cy="720079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World Karate Federation</a:t>
            </a:r>
            <a:endParaRPr lang="ru-RU" sz="4400" dirty="0"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79513" y="1491630"/>
            <a:ext cx="3960440" cy="2664296"/>
          </a:xfrm>
        </p:spPr>
        <p:txBody>
          <a:bodyPr/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Красный флажок судей (АКА)</a:t>
            </a:r>
          </a:p>
          <a:p>
            <a:r>
              <a:rPr lang="ru-RU" sz="1800" b="1" dirty="0"/>
              <a:t>Судья 1 и 4 </a:t>
            </a:r>
          </a:p>
          <a:p>
            <a:r>
              <a:rPr lang="ru-RU" sz="1800" b="1" dirty="0">
                <a:solidFill>
                  <a:srgbClr val="0000FF"/>
                </a:solidFill>
              </a:rPr>
              <a:t>ПРАВАЯ РУКА</a:t>
            </a:r>
          </a:p>
          <a:p>
            <a:endParaRPr lang="ru-RU" sz="1800" b="1" dirty="0">
              <a:solidFill>
                <a:srgbClr val="0000FF"/>
              </a:solidFill>
            </a:endParaRPr>
          </a:p>
          <a:p>
            <a:r>
              <a:rPr lang="ru-RU" sz="1800" b="1" dirty="0"/>
              <a:t>Судья 2 и 3</a:t>
            </a:r>
          </a:p>
          <a:p>
            <a:r>
              <a:rPr lang="ru-RU" sz="1800" b="1" dirty="0">
                <a:solidFill>
                  <a:srgbClr val="0000FF"/>
                </a:solidFill>
              </a:rPr>
              <a:t>ЛЕВАЯ РУКА</a:t>
            </a:r>
          </a:p>
          <a:p>
            <a:endParaRPr lang="ru-RU" dirty="0"/>
          </a:p>
        </p:txBody>
      </p:sp>
      <p:pic>
        <p:nvPicPr>
          <p:cNvPr id="11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563638"/>
            <a:ext cx="1512168" cy="133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1563638"/>
            <a:ext cx="1428761" cy="1375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3147814"/>
            <a:ext cx="1509463" cy="1327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00" y="3147814"/>
            <a:ext cx="1573926" cy="134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7" name="push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95486"/>
            <a:ext cx="8915400" cy="648071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World Karate Federation</a:t>
            </a:r>
            <a:endParaRPr lang="ru-RU" sz="4400" b="1" dirty="0">
              <a:latin typeface="+mn-lt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281444" y="1419622"/>
            <a:ext cx="8467020" cy="648072"/>
          </a:xfrm>
        </p:spPr>
        <p:txBody>
          <a:bodyPr>
            <a:norm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Баллы 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       </a:t>
            </a:r>
            <a:r>
              <a:rPr lang="ru-RU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Дзегай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3"/>
          </p:nvPr>
        </p:nvSpPr>
        <p:spPr>
          <a:xfrm>
            <a:off x="251521" y="1059582"/>
            <a:ext cx="8496944" cy="504056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+mn-lt"/>
              </a:rPr>
              <a:t>Судьи показывают только…</a:t>
            </a:r>
          </a:p>
          <a:p>
            <a:endParaRPr lang="ru-RU" dirty="0"/>
          </a:p>
        </p:txBody>
      </p:sp>
      <p:pic>
        <p:nvPicPr>
          <p:cNvPr id="9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139702"/>
            <a:ext cx="2952328" cy="25923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2150240"/>
            <a:ext cx="3024336" cy="2581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5" name="push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95487"/>
            <a:ext cx="9144000" cy="864095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World Karate Federation</a:t>
            </a:r>
            <a:endParaRPr lang="ru-RU" sz="4400" dirty="0">
              <a:latin typeface="+mn-lt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23528" y="1131590"/>
            <a:ext cx="8568952" cy="360040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Судьи…</a:t>
            </a:r>
          </a:p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3"/>
          </p:nvPr>
        </p:nvSpPr>
        <p:spPr>
          <a:xfrm>
            <a:off x="395536" y="1563638"/>
            <a:ext cx="8541733" cy="504056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sz="1900" b="1" dirty="0">
                <a:latin typeface="Times New Roman" pitchFamily="18" charset="0"/>
                <a:cs typeface="Times New Roman" pitchFamily="18" charset="0"/>
              </a:rPr>
              <a:t>Показывайте свое решение о наказаниях и предупреждениях,</a:t>
            </a:r>
          </a:p>
          <a:p>
            <a:pPr algn="ctr"/>
            <a:r>
              <a:rPr lang="ru-RU" sz="1900" b="1" dirty="0">
                <a:latin typeface="Times New Roman" pitchFamily="18" charset="0"/>
                <a:cs typeface="Times New Roman" pitchFamily="18" charset="0"/>
              </a:rPr>
              <a:t>замеченных рефери</a:t>
            </a:r>
          </a:p>
          <a:p>
            <a:endParaRPr lang="ru-RU" dirty="0"/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2211710"/>
            <a:ext cx="2282264" cy="22320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2211710"/>
            <a:ext cx="2557221" cy="22320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5" name="push.wav"/>
          </p:stSnd>
        </p:sndAc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3761</TotalTime>
  <Words>1715</Words>
  <Application>Microsoft Office PowerPoint</Application>
  <PresentationFormat>Экран (16:9)</PresentationFormat>
  <Paragraphs>368</Paragraphs>
  <Slides>69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69</vt:i4>
      </vt:variant>
    </vt:vector>
  </HeadingPairs>
  <TitlesOfParts>
    <vt:vector size="70" baseType="lpstr">
      <vt:lpstr>Трек</vt:lpstr>
      <vt:lpstr>World Karate Federation</vt:lpstr>
      <vt:lpstr>World Karate Federation</vt:lpstr>
      <vt:lpstr>World Karate Federation</vt:lpstr>
      <vt:lpstr>World Karate Federation</vt:lpstr>
      <vt:lpstr>World Karate Federation</vt:lpstr>
      <vt:lpstr>World Karate Federation</vt:lpstr>
      <vt:lpstr>World Karate Federation</vt:lpstr>
      <vt:lpstr>World Karate Federation</vt:lpstr>
      <vt:lpstr>World Karate Federation</vt:lpstr>
      <vt:lpstr>World Karate Federation</vt:lpstr>
      <vt:lpstr>World Karate Federation</vt:lpstr>
      <vt:lpstr>World Karate Federation</vt:lpstr>
      <vt:lpstr>World Karate Federation</vt:lpstr>
      <vt:lpstr>World Karate Federation</vt:lpstr>
      <vt:lpstr>World Karate Federation</vt:lpstr>
      <vt:lpstr>World Karate Federation</vt:lpstr>
      <vt:lpstr>World Karate Federation</vt:lpstr>
      <vt:lpstr>World Karate Federation</vt:lpstr>
      <vt:lpstr>World Karate Federation</vt:lpstr>
      <vt:lpstr>World Karate Federation</vt:lpstr>
      <vt:lpstr>World Karate Federation</vt:lpstr>
      <vt:lpstr>World Karate Federation</vt:lpstr>
      <vt:lpstr>World Karate Federation</vt:lpstr>
      <vt:lpstr>World Karate Federation</vt:lpstr>
      <vt:lpstr>World Karate Federation</vt:lpstr>
      <vt:lpstr>World Karate Federation</vt:lpstr>
      <vt:lpstr>World Karate Federation</vt:lpstr>
      <vt:lpstr>World Karate Federation</vt:lpstr>
      <vt:lpstr>World Karate Federation</vt:lpstr>
      <vt:lpstr>World Karate Federation</vt:lpstr>
      <vt:lpstr>World Karate Federation</vt:lpstr>
      <vt:lpstr>World Karate Federation</vt:lpstr>
      <vt:lpstr>World Karate Federation</vt:lpstr>
      <vt:lpstr>World Karate Federation</vt:lpstr>
      <vt:lpstr>World Karate Federation</vt:lpstr>
      <vt:lpstr>World Karate Federation</vt:lpstr>
      <vt:lpstr>World Karate Federation</vt:lpstr>
      <vt:lpstr>World Karate Federation</vt:lpstr>
      <vt:lpstr>World Karate Federation</vt:lpstr>
      <vt:lpstr>World Karate Federation</vt:lpstr>
      <vt:lpstr>World Karate Federation</vt:lpstr>
      <vt:lpstr>World Karate Federation</vt:lpstr>
      <vt:lpstr>World Karate Federation</vt:lpstr>
      <vt:lpstr>World Karate Federation</vt:lpstr>
      <vt:lpstr>World Karate Federation</vt:lpstr>
      <vt:lpstr>World Karate Federation</vt:lpstr>
      <vt:lpstr>World Karate Federation</vt:lpstr>
      <vt:lpstr>World Karate Federation</vt:lpstr>
      <vt:lpstr>World Karate Federation</vt:lpstr>
      <vt:lpstr>World Karate Federation</vt:lpstr>
      <vt:lpstr>World Karate Federation</vt:lpstr>
      <vt:lpstr>World Karate Federation</vt:lpstr>
      <vt:lpstr>World Karate Federation</vt:lpstr>
      <vt:lpstr>World Karate Federation</vt:lpstr>
      <vt:lpstr>World Karate Federation</vt:lpstr>
      <vt:lpstr>World Karate Federation</vt:lpstr>
      <vt:lpstr>World Karate Federation</vt:lpstr>
      <vt:lpstr>World Karate Federation</vt:lpstr>
      <vt:lpstr>World Karate Federation</vt:lpstr>
      <vt:lpstr>World Karate Federation</vt:lpstr>
      <vt:lpstr>World Karate Federation</vt:lpstr>
      <vt:lpstr>World Karate Federation</vt:lpstr>
      <vt:lpstr>World Karate Federation</vt:lpstr>
      <vt:lpstr>World Karate Federation</vt:lpstr>
      <vt:lpstr>World Karate Federation</vt:lpstr>
      <vt:lpstr>World Karate Federation</vt:lpstr>
      <vt:lpstr>World Karate Federation</vt:lpstr>
      <vt:lpstr>World Karate Federation</vt:lpstr>
      <vt:lpstr>World Karate Federation</vt:lpstr>
    </vt:vector>
  </TitlesOfParts>
  <Company>Reanimator Extreme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World Karate Federation</dc:title>
  <dc:creator>star</dc:creator>
  <cp:lastModifiedBy>sorokolita007@gmail.com</cp:lastModifiedBy>
  <cp:revision>390</cp:revision>
  <dcterms:created xsi:type="dcterms:W3CDTF">2014-05-22T07:28:50Z</dcterms:created>
  <dcterms:modified xsi:type="dcterms:W3CDTF">2020-03-01T16:04:21Z</dcterms:modified>
</cp:coreProperties>
</file>