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303" r:id="rId3"/>
    <p:sldId id="296" r:id="rId4"/>
    <p:sldId id="297" r:id="rId5"/>
    <p:sldId id="306" r:id="rId6"/>
    <p:sldId id="307" r:id="rId7"/>
    <p:sldId id="302" r:id="rId8"/>
    <p:sldId id="298" r:id="rId9"/>
    <p:sldId id="301" r:id="rId10"/>
    <p:sldId id="304" r:id="rId11"/>
    <p:sldId id="305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99"/>
    <a:srgbClr val="36D6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3" autoAdjust="0"/>
    <p:restoredTop sz="80466" autoAdjust="0"/>
  </p:normalViewPr>
  <p:slideViewPr>
    <p:cSldViewPr>
      <p:cViewPr varScale="1">
        <p:scale>
          <a:sx n="77" d="100"/>
          <a:sy n="77" d="100"/>
        </p:scale>
        <p:origin x="1248" y="5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047B9-CE92-4210-AE2D-9D5E7050A528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2BB70-11CB-4561-9A07-56551547D5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368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жения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2BB70-11CB-4561-9A07-56551547D5C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401242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3640059"/>
            <a:ext cx="8458200" cy="916781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2914650"/>
            <a:ext cx="8458200" cy="6858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47FC-7A2A-4781-A73F-890770FF0F11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4855464"/>
            <a:ext cx="758952" cy="185166"/>
          </a:xfrm>
        </p:spPr>
        <p:txBody>
          <a:bodyPr/>
          <a:lstStyle/>
          <a:p>
            <a:fld id="{A146E034-1F1C-4F7D-B237-55766D20A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1" name="explode.wav"/>
          </p:stSnd>
        </p:sndAc>
      </p:transition>
    </mc:Choice>
    <mc:Fallback xmlns="">
      <p:transition spd="slow">
        <p:fade/>
        <p:sndAc>
          <p:stSnd>
            <p:snd r:embed="rId3" name="explod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47FC-7A2A-4781-A73F-890770FF0F11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E034-1F1C-4F7D-B237-55766D20A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1" name="explode.wav"/>
          </p:stSnd>
        </p:sndAc>
      </p:transition>
    </mc:Choice>
    <mc:Fallback xmlns="">
      <p:transition spd="slow">
        <p:fade/>
        <p:sndAc>
          <p:stSnd>
            <p:snd r:embed="rId3" name="explod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411957"/>
            <a:ext cx="1828800" cy="4388644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11957"/>
            <a:ext cx="6248400" cy="4388644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47FC-7A2A-4781-A73F-890770FF0F11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E034-1F1C-4F7D-B237-55766D20A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1" name="explode.wav"/>
          </p:stSnd>
        </p:sndAc>
      </p:transition>
    </mc:Choice>
    <mc:Fallback xmlns="">
      <p:transition spd="slow">
        <p:fade/>
        <p:sndAc>
          <p:stSnd>
            <p:snd r:embed="rId3" name="explod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47FC-7A2A-4781-A73F-890770FF0F11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57150"/>
            <a:ext cx="2895600" cy="216694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4855464"/>
            <a:ext cx="758952" cy="185166"/>
          </a:xfrm>
        </p:spPr>
        <p:txBody>
          <a:bodyPr/>
          <a:lstStyle/>
          <a:p>
            <a:fld id="{A146E034-1F1C-4F7D-B237-55766D20A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1" name="explode.wav"/>
          </p:stSnd>
        </p:sndAc>
      </p:transition>
    </mc:Choice>
    <mc:Fallback xmlns="">
      <p:transition spd="slow">
        <p:fade/>
        <p:sndAc>
          <p:stSnd>
            <p:snd r:embed="rId3" name="explod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258367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257300"/>
            <a:ext cx="8458200" cy="9144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47FC-7A2A-4781-A73F-890770FF0F11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E034-1F1C-4F7D-B237-55766D20A1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210314"/>
            <a:ext cx="8686800" cy="888619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1" name="explode.wav"/>
          </p:stSnd>
        </p:sndAc>
      </p:transition>
    </mc:Choice>
    <mc:Fallback xmlns="">
      <p:transition spd="slow">
        <p:fade/>
        <p:sndAc>
          <p:stSnd>
            <p:snd r:embed="rId3" name="explod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200150"/>
            <a:ext cx="4191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3434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47FC-7A2A-4781-A73F-890770FF0F11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E034-1F1C-4F7D-B237-55766D20A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1" name="explode.wav"/>
          </p:stSnd>
        </p:sndAc>
      </p:transition>
    </mc:Choice>
    <mc:Fallback xmlns="">
      <p:transition spd="slow">
        <p:fade/>
        <p:sndAc>
          <p:stSnd>
            <p:snd r:embed="rId3" name="explod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4057650"/>
            <a:ext cx="8610600" cy="661988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500062"/>
            <a:ext cx="4290556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6" y="500062"/>
            <a:ext cx="4292241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987028"/>
            <a:ext cx="429055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987028"/>
            <a:ext cx="428853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47FC-7A2A-4781-A73F-890770FF0F11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4857750"/>
            <a:ext cx="762000" cy="185166"/>
          </a:xfrm>
        </p:spPr>
        <p:txBody>
          <a:bodyPr/>
          <a:lstStyle/>
          <a:p>
            <a:fld id="{A146E034-1F1C-4F7D-B237-55766D20A1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451485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1" name="explode.wav"/>
          </p:stSnd>
        </p:sndAc>
      </p:transition>
    </mc:Choice>
    <mc:Fallback xmlns="">
      <p:transition spd="slow">
        <p:fade/>
        <p:sndAc>
          <p:stSnd>
            <p:snd r:embed="rId3" name="explod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47FC-7A2A-4781-A73F-890770FF0F11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E034-1F1C-4F7D-B237-55766D20A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1" name="explode.wav"/>
          </p:stSnd>
        </p:sndAc>
      </p:transition>
    </mc:Choice>
    <mc:Fallback xmlns="">
      <p:transition spd="slow">
        <p:fade/>
        <p:sndAc>
          <p:stSnd>
            <p:snd r:embed="rId3" name="explod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47FC-7A2A-4781-A73F-890770FF0F11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E034-1F1C-4F7D-B237-55766D20A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1" name="explode.wav"/>
          </p:stSnd>
        </p:sndAc>
      </p:transition>
    </mc:Choice>
    <mc:Fallback xmlns="">
      <p:transition spd="slow">
        <p:fade/>
        <p:sndAc>
          <p:stSnd>
            <p:snd r:embed="rId3" name="explod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4386838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4114800"/>
            <a:ext cx="8458200" cy="390525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1" y="457200"/>
            <a:ext cx="3008313" cy="360045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457200"/>
            <a:ext cx="5340350" cy="36004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47FC-7A2A-4781-A73F-890770FF0F11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E034-1F1C-4F7D-B237-55766D20A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1" name="explode.wav"/>
          </p:stSnd>
        </p:sndAc>
      </p:transition>
    </mc:Choice>
    <mc:Fallback xmlns="">
      <p:transition spd="slow">
        <p:fade/>
        <p:sndAc>
          <p:stSnd>
            <p:snd r:embed="rId3" name="explod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462476"/>
            <a:ext cx="5029200" cy="27432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47FC-7A2A-4781-A73F-890770FF0F11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E034-1F1C-4F7D-B237-55766D20A1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3745320"/>
            <a:ext cx="5867400" cy="391716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4149913"/>
            <a:ext cx="5867400" cy="576263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1" name="explode.wav"/>
          </p:stSnd>
        </p:sndAc>
      </p:transition>
    </mc:Choice>
    <mc:Fallback xmlns="">
      <p:transition spd="slow">
        <p:fade/>
        <p:sndAc>
          <p:stSnd>
            <p:snd r:embed="rId3" name="explod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audio" Target="../media/audio1.wav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audio" Target="../media/audio1.wav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165622"/>
            <a:ext cx="86868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57150"/>
            <a:ext cx="2514600" cy="216694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A4947FC-7A2A-4781-A73F-890770FF0F11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57150"/>
            <a:ext cx="3352800" cy="216694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4857751"/>
            <a:ext cx="762000" cy="183356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146E034-1F1C-4F7D-B237-55766D20A1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342900"/>
            <a:ext cx="8686800" cy="6286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79349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13" name="explode.wav"/>
          </p:stSnd>
        </p:sndAc>
      </p:transition>
    </mc:Choice>
    <mc:Fallback xmlns="">
      <p:transition spd="slow">
        <p:fade/>
        <p:sndAc>
          <p:stSnd>
            <p:snd r:embed="rId14" name="explode.wav"/>
          </p:stSnd>
        </p:sndAc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.xml" /><Relationship Id="rId5" Type="http://schemas.openxmlformats.org/officeDocument/2006/relationships/audio" Target="../media/audio1.wav" /><Relationship Id="rId4" Type="http://schemas.openxmlformats.org/officeDocument/2006/relationships/image" Target="../media/image7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.xml" /><Relationship Id="rId4" Type="http://schemas.openxmlformats.org/officeDocument/2006/relationships/audio" Target="../media/audio1.wav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.xml" /><Relationship Id="rId4" Type="http://schemas.openxmlformats.org/officeDocument/2006/relationships/audio" Target="../media/audio1.wav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4.xml" /><Relationship Id="rId4" Type="http://schemas.openxmlformats.org/officeDocument/2006/relationships/audio" Target="../media/audio1.wav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4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4.xml" /><Relationship Id="rId4" Type="http://schemas.openxmlformats.org/officeDocument/2006/relationships/audio" Target="../media/audio1.wav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.xml" /><Relationship Id="rId4" Type="http://schemas.openxmlformats.org/officeDocument/2006/relationships/audio" Target="../media/audio1.wav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95486"/>
            <a:ext cx="8928992" cy="1125149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РЕСПУБЛИКАНСКАЯ ФЕДЕРАЦИЯ ТРАДИЦИОННОГО, СПОРТИВНОГО И ПРИКЛАДНОГО КАРАТЭ</a:t>
            </a: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E8509D5-ABBC-408C-9122-5321A850F37B}"/>
              </a:ext>
            </a:extLst>
          </p:cNvPr>
          <p:cNvSpPr/>
          <p:nvPr/>
        </p:nvSpPr>
        <p:spPr>
          <a:xfrm>
            <a:off x="2123728" y="1514542"/>
            <a:ext cx="52383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Семинар по Ката</a:t>
            </a:r>
          </a:p>
          <a:p>
            <a:pPr algn="ctr"/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 пожаловать!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3" name="explode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99F175-F0FC-4202-B5C3-B8C43BF4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23478"/>
            <a:ext cx="8686800" cy="6286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РЕСПУБЛИКАНСКАЯ ФЕДЕРАЦИЯ ТРАДИЦИОННОГО, СПОРТИВНОГО И ПРИКЛАДНОГО КАРАТЭ</a:t>
            </a: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3EEBD80-D99F-4D51-94F7-07BD94EE6E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87981"/>
            <a:ext cx="3821583" cy="4132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63BD8A3-0FB6-4678-910C-41BC2700CC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619" y="887981"/>
            <a:ext cx="3370805" cy="4132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8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5" name="explode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858141-A6C1-4AE7-BF34-B50AAA74A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23478"/>
            <a:ext cx="8686800" cy="6286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РЕСПУБЛИКАНСКАЯ ФЕДЕРАЦИЯ ТРАДИЦИОННОГО, СПОРТИВНОГО И ПРИКЛАДНОГО КАРАТЭ</a:t>
            </a: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E005B506-7520-4D1C-852C-92167FE0AB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915566"/>
            <a:ext cx="5899864" cy="4098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020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4" name="explode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DFBF18-9BA3-4823-A9BC-3F69F94A6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851" y="342900"/>
            <a:ext cx="8686800" cy="2405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РЕСПУБЛИКАНСКАЯ ФЕДЕРАЦИЯ ТРАДИЦИОННОГО, СПОРТИВНОГО И ПРИКЛАДНОГО КАРАТЭ</a:t>
            </a: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5B2C94-7562-4C78-8AEC-980538306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000" b="1" dirty="0"/>
              <a:t>СХЕМА РАСПОЛОЖЕНИЯ ДЛЯ СОРЕВНОВАНИЙ ПО КАТА</a:t>
            </a:r>
          </a:p>
          <a:p>
            <a:pPr marL="0" indent="0" algn="ctr">
              <a:buNone/>
            </a:pPr>
            <a:r>
              <a:rPr lang="ru-RU" sz="2000" dirty="0"/>
              <a:t>Спортсмены</a:t>
            </a:r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r>
              <a:rPr lang="ru-RU" sz="2000" dirty="0"/>
              <a:t>                    Судьи:</a:t>
            </a:r>
            <a:r>
              <a:rPr lang="en-US" sz="2000" dirty="0"/>
              <a:t> 7 – 6 – 5 – 4 - 3 – 2 – 1 </a:t>
            </a:r>
            <a:r>
              <a:rPr lang="ru-RU" sz="2000" dirty="0" err="1"/>
              <a:t>сотр</a:t>
            </a:r>
            <a:r>
              <a:rPr lang="ru-RU" sz="2000" dirty="0"/>
              <a:t>. </a:t>
            </a:r>
            <a:r>
              <a:rPr lang="ru-RU" sz="2000" dirty="0" err="1"/>
              <a:t>програм</a:t>
            </a:r>
            <a:r>
              <a:rPr lang="ru-RU" sz="2000" dirty="0"/>
              <a:t>. обеспечения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EE84B9-F939-42F5-85FD-5BF96C015F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5" t="2893" r="14634" b="14634"/>
          <a:stretch/>
        </p:blipFill>
        <p:spPr>
          <a:xfrm>
            <a:off x="3419872" y="1946248"/>
            <a:ext cx="2066308" cy="2031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386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4" name="explode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95486"/>
            <a:ext cx="8686800" cy="6309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РЕСПУБЛИКАНСКАЯ ФЕДЕРАЦИЯ ТРАДИЦИОННОГО, СПОРТИВНОГО И ПРИКЛАДНОГО КАРАТЭ</a:t>
            </a: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9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644008" y="1419622"/>
            <a:ext cx="4343400" cy="3543300"/>
          </a:xfrm>
        </p:spPr>
        <p:txBody>
          <a:bodyPr>
            <a:normAutofit fontScale="55000" lnSpcReduction="20000"/>
          </a:bodyPr>
          <a:lstStyle/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ru-RU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Техническое исполнение</a:t>
            </a:r>
          </a:p>
          <a:p>
            <a:pPr marL="0" lvl="0" indent="0" algn="ctr">
              <a:lnSpc>
                <a:spcPct val="120000"/>
              </a:lnSpc>
              <a:spcBef>
                <a:spcPts val="0"/>
              </a:spcBef>
              <a:buClrTx/>
              <a:buSzTx/>
              <a:buNone/>
            </a:pPr>
            <a:r>
              <a:rPr lang="ru-RU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Бункай</a:t>
            </a:r>
          </a:p>
          <a:p>
            <a:pPr marL="0" lvl="0" indent="0" algn="ctr">
              <a:lnSpc>
                <a:spcPct val="120000"/>
              </a:lnSpc>
              <a:spcBef>
                <a:spcPts val="0"/>
              </a:spcBef>
              <a:buClrTx/>
              <a:buSzTx/>
              <a:buNone/>
            </a:pPr>
            <a:endParaRPr lang="ru-RU" sz="3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ru-RU" sz="2900" b="1" dirty="0">
                <a:solidFill>
                  <a:prstClr val="black"/>
                </a:solidFill>
              </a:rPr>
              <a:t>Позиции</a:t>
            </a:r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ru-RU" sz="2900" b="1" dirty="0">
                <a:solidFill>
                  <a:prstClr val="black"/>
                </a:solidFill>
              </a:rPr>
              <a:t>Техника</a:t>
            </a:r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ru-RU" sz="2900" b="1" dirty="0">
                <a:solidFill>
                  <a:prstClr val="black"/>
                </a:solidFill>
              </a:rPr>
              <a:t>Переходные движения</a:t>
            </a:r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ru-RU" sz="2900" b="1" dirty="0">
                <a:solidFill>
                  <a:prstClr val="black"/>
                </a:solidFill>
              </a:rPr>
              <a:t>Время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ru-RU" sz="2900" b="1" dirty="0">
                <a:solidFill>
                  <a:prstClr val="black"/>
                </a:solidFill>
              </a:rPr>
              <a:t>Контроль </a:t>
            </a:r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ru-RU" sz="2900" b="1" dirty="0">
                <a:solidFill>
                  <a:prstClr val="black"/>
                </a:solidFill>
              </a:rPr>
              <a:t>Фокус (</a:t>
            </a:r>
            <a:r>
              <a:rPr lang="ru-RU" sz="2900" b="1" dirty="0" err="1">
                <a:solidFill>
                  <a:prstClr val="black"/>
                </a:solidFill>
              </a:rPr>
              <a:t>Кимэ</a:t>
            </a:r>
            <a:r>
              <a:rPr lang="ru-RU" sz="2900" b="1" dirty="0">
                <a:solidFill>
                  <a:prstClr val="black"/>
                </a:solidFill>
              </a:rPr>
              <a:t>)</a:t>
            </a:r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ru-RU" sz="2900" b="1" dirty="0">
                <a:solidFill>
                  <a:prstClr val="black"/>
                </a:solidFill>
              </a:rPr>
              <a:t>Соответствия (в ката): использование реальных движений, выполняемых в ката</a:t>
            </a:r>
          </a:p>
          <a:p>
            <a:pPr marL="0" indent="0" algn="ctr">
              <a:buNone/>
            </a:pPr>
            <a:r>
              <a:rPr lang="ru-RU" sz="2900" b="1" strike="sngStrike" dirty="0">
                <a:solidFill>
                  <a:prstClr val="black"/>
                </a:solidFill>
              </a:rPr>
              <a:t>Сложность выполняемых элементов</a:t>
            </a:r>
          </a:p>
          <a:p>
            <a:endParaRPr lang="ru-RU" sz="2900" dirty="0"/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lvl="0" indent="0" algn="ctr">
              <a:lnSpc>
                <a:spcPct val="170000"/>
              </a:lnSpc>
              <a:spcBef>
                <a:spcPts val="0"/>
              </a:spcBef>
              <a:buClrTx/>
              <a:buSzTx/>
              <a:buNone/>
            </a:pPr>
            <a:r>
              <a:rPr lang="ru-RU" sz="3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Техническое исполнение</a:t>
            </a:r>
          </a:p>
          <a:p>
            <a:pPr marL="0" lvl="0" indent="0" algn="ctr">
              <a:lnSpc>
                <a:spcPct val="170000"/>
              </a:lnSpc>
              <a:spcBef>
                <a:spcPts val="0"/>
              </a:spcBef>
              <a:buClrTx/>
              <a:buSzTx/>
              <a:buNone/>
            </a:pPr>
            <a:r>
              <a:rPr lang="ru-RU" sz="3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Ката </a:t>
            </a: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ru-RU" sz="2900" b="1" dirty="0">
                <a:solidFill>
                  <a:prstClr val="black"/>
                </a:solidFill>
              </a:rPr>
              <a:t>Позиции</a:t>
            </a: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ru-RU" sz="2900" b="1" dirty="0">
                <a:solidFill>
                  <a:prstClr val="black"/>
                </a:solidFill>
              </a:rPr>
              <a:t>Техника</a:t>
            </a: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ru-RU" sz="2900" b="1" dirty="0">
                <a:solidFill>
                  <a:prstClr val="black"/>
                </a:solidFill>
              </a:rPr>
              <a:t>Переходные движения</a:t>
            </a: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ru-RU" sz="2900" b="1" dirty="0">
                <a:solidFill>
                  <a:prstClr val="black"/>
                </a:solidFill>
              </a:rPr>
              <a:t>Время / Синхронизация</a:t>
            </a: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ru-RU" sz="2900" b="1" dirty="0">
                <a:solidFill>
                  <a:prstClr val="black"/>
                </a:solidFill>
              </a:rPr>
              <a:t>Правильное дыхание</a:t>
            </a: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ru-RU" sz="2900" b="1" dirty="0">
                <a:solidFill>
                  <a:prstClr val="black"/>
                </a:solidFill>
              </a:rPr>
              <a:t>Фокус (</a:t>
            </a:r>
            <a:r>
              <a:rPr lang="ru-RU" sz="2900" b="1" dirty="0" err="1">
                <a:solidFill>
                  <a:prstClr val="black"/>
                </a:solidFill>
              </a:rPr>
              <a:t>Кимэ</a:t>
            </a:r>
            <a:r>
              <a:rPr lang="ru-RU" sz="2900" b="1" dirty="0">
                <a:solidFill>
                  <a:prstClr val="black"/>
                </a:solidFill>
              </a:rPr>
              <a:t>)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ru-RU" sz="2900" b="1" dirty="0">
                <a:solidFill>
                  <a:prstClr val="black"/>
                </a:solidFill>
              </a:rPr>
              <a:t>Соответствие ( последовательность в выполнении </a:t>
            </a:r>
            <a:r>
              <a:rPr lang="ru-RU" sz="2900" b="1" dirty="0" err="1">
                <a:solidFill>
                  <a:prstClr val="black"/>
                </a:solidFill>
              </a:rPr>
              <a:t>Кихон</a:t>
            </a:r>
            <a:r>
              <a:rPr lang="ru-RU" sz="2900" b="1" dirty="0">
                <a:solidFill>
                  <a:prstClr val="black"/>
                </a:solidFill>
              </a:rPr>
              <a:t> стиля (</a:t>
            </a:r>
            <a:r>
              <a:rPr lang="ru-RU" sz="2900" b="1" dirty="0" err="1">
                <a:solidFill>
                  <a:prstClr val="black"/>
                </a:solidFill>
              </a:rPr>
              <a:t>Рю</a:t>
            </a:r>
            <a:r>
              <a:rPr lang="ru-RU" sz="2900" b="1" dirty="0">
                <a:solidFill>
                  <a:prstClr val="black"/>
                </a:solidFill>
              </a:rPr>
              <a:t>-ха) в Ката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ClrTx/>
              <a:buSzTx/>
              <a:buNone/>
            </a:pPr>
            <a:r>
              <a:rPr lang="ru-RU" sz="2900" b="1" strike="sngStrike" dirty="0">
                <a:solidFill>
                  <a:prstClr val="black"/>
                </a:solidFill>
              </a:rPr>
              <a:t>Техническая сложность</a:t>
            </a: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ClrTx/>
              <a:buSzTx/>
              <a:buFont typeface="+mj-lt"/>
              <a:buAutoNum type="arabicPeriod"/>
            </a:pPr>
            <a:endParaRPr lang="ru-RU" sz="2900" b="1" dirty="0">
              <a:solidFill>
                <a:prstClr val="black"/>
              </a:solidFill>
            </a:endParaRPr>
          </a:p>
          <a:p>
            <a:pPr>
              <a:lnSpc>
                <a:spcPct val="170000"/>
              </a:lnSpc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3" name="explode.wav"/>
          </p:stSnd>
        </p:sndAc>
      </p:transition>
    </mc:Choice>
    <mc:Fallback xmlns="">
      <p:transition spd="slow">
        <p:fade/>
        <p:sndAc>
          <p:stSnd>
            <p:snd r:embed="rId4" name="explode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5486"/>
            <a:ext cx="8686800" cy="6309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РЕСПУБЛИКАНСКАЯ ФЕДЕРАЦИЯ ТРАДИЦИОННОГО, СПОРТИВНОГО И ПРИКЛАДНОГО КАРАТЭ</a:t>
            </a: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9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Атлетическое исполнение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КАТА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>
                <a:solidFill>
                  <a:schemeClr val="tx1"/>
                </a:solidFill>
              </a:rPr>
              <a:t>Сила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>
                <a:solidFill>
                  <a:schemeClr val="tx1"/>
                </a:solidFill>
              </a:rPr>
              <a:t>Скорость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>
                <a:solidFill>
                  <a:schemeClr val="tx1"/>
                </a:solidFill>
              </a:rPr>
              <a:t>Баланс</a:t>
            </a:r>
          </a:p>
          <a:p>
            <a:pPr marL="0" indent="0" algn="ctr">
              <a:buNone/>
            </a:pPr>
            <a:r>
              <a:rPr lang="ru-RU" b="1" strike="sngStrike" dirty="0">
                <a:solidFill>
                  <a:schemeClr val="tx1"/>
                </a:solidFill>
              </a:rPr>
              <a:t>Ритм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Атлетическое исполнение 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БУНКАЙ</a:t>
            </a:r>
          </a:p>
          <a:p>
            <a:pPr marL="514350" lvl="0" indent="-514350">
              <a:buClr>
                <a:srgbClr val="F0A22E"/>
              </a:buClr>
              <a:buFont typeface="+mj-lt"/>
              <a:buAutoNum type="arabicPeriod"/>
            </a:pPr>
            <a:r>
              <a:rPr lang="ru-RU" b="1" dirty="0">
                <a:solidFill>
                  <a:prstClr val="black"/>
                </a:solidFill>
              </a:rPr>
              <a:t>Сила</a:t>
            </a:r>
          </a:p>
          <a:p>
            <a:pPr marL="514350" lvl="0" indent="-514350">
              <a:buClr>
                <a:srgbClr val="F0A22E"/>
              </a:buClr>
              <a:buFont typeface="+mj-lt"/>
              <a:buAutoNum type="arabicPeriod"/>
            </a:pPr>
            <a:r>
              <a:rPr lang="ru-RU" b="1" dirty="0">
                <a:solidFill>
                  <a:prstClr val="black"/>
                </a:solidFill>
              </a:rPr>
              <a:t>Скорость</a:t>
            </a:r>
          </a:p>
          <a:p>
            <a:pPr marL="514350" lvl="0" indent="-514350">
              <a:buClr>
                <a:srgbClr val="F0A22E"/>
              </a:buClr>
              <a:buFont typeface="+mj-lt"/>
              <a:buAutoNum type="arabicPeriod"/>
            </a:pPr>
            <a:r>
              <a:rPr lang="ru-RU" b="1" dirty="0">
                <a:solidFill>
                  <a:prstClr val="black"/>
                </a:solidFill>
              </a:rPr>
              <a:t>Баланс</a:t>
            </a:r>
          </a:p>
          <a:p>
            <a:pPr marL="0" lvl="0" indent="0" algn="ctr">
              <a:buClr>
                <a:srgbClr val="F0A22E"/>
              </a:buClr>
              <a:buNone/>
            </a:pPr>
            <a:r>
              <a:rPr lang="ru-RU" b="1" strike="sngStrike" dirty="0">
                <a:solidFill>
                  <a:prstClr val="black"/>
                </a:solidFill>
              </a:rPr>
              <a:t>Время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3" name="explode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772C82-24E6-4070-BEF1-1EA349D11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18" y="84582"/>
            <a:ext cx="8686800" cy="6309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РЕСПУБЛИКАНСКАЯ ФЕДЕРАЦИЯ ТРАДИЦИОННОГО, СПОРТИВНОГО И ПРИКЛАДНОГО К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5B1766-B204-4E76-A195-7DAFB917D0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718" y="1155508"/>
            <a:ext cx="8446746" cy="35656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b="1" dirty="0"/>
              <a:t>СТОЙКИ</a:t>
            </a:r>
            <a:r>
              <a:rPr lang="ru-RU" sz="1800" dirty="0"/>
              <a:t> – ошибки в стойках</a:t>
            </a:r>
          </a:p>
          <a:p>
            <a:pPr marL="0" indent="0">
              <a:buNone/>
            </a:pPr>
            <a:r>
              <a:rPr lang="ru-RU" sz="1800" b="1" dirty="0"/>
              <a:t>ТЕХНИКА </a:t>
            </a:r>
            <a:r>
              <a:rPr lang="ru-RU" sz="1800" dirty="0"/>
              <a:t>– Выполнение движения в некорректной или незаконченной форме (не до конца выполненная техника блока или удара, или удар мимо цели.</a:t>
            </a:r>
          </a:p>
          <a:p>
            <a:pPr marL="0" indent="0">
              <a:buNone/>
            </a:pPr>
            <a:r>
              <a:rPr lang="ru-RU" sz="1800" b="1" dirty="0"/>
              <a:t>ПРОМЕЖУТОЧНЫЕ ДВИЖЕНИЯ - ВРЕМЯ/СИНХРОНИЗАЦИЯ  </a:t>
            </a:r>
            <a:r>
              <a:rPr lang="ru-RU" sz="1800" dirty="0"/>
              <a:t>– несинхронное движение, такое как окончание выполнения техники до остановки тела или нарушение синхронности при выполнении ката в команде.</a:t>
            </a:r>
          </a:p>
          <a:p>
            <a:pPr marL="0" indent="0">
              <a:buNone/>
            </a:pPr>
            <a:r>
              <a:rPr lang="ru-RU" sz="1800" b="1" dirty="0"/>
              <a:t>ПРАВИЛЬНОЕ ДЫХАНИЕ </a:t>
            </a:r>
            <a:r>
              <a:rPr lang="ru-RU" sz="1800" dirty="0"/>
              <a:t>– использование звуковых сигналов участниками или других лиц таких как: топанье ногами, удары по груди, рукам, каратэ-ги, несоответствующие громкие выдохи. Следует рассматривать на ровне с незначительной потерей баланса.</a:t>
            </a:r>
          </a:p>
          <a:p>
            <a:pPr marL="0" indent="0">
              <a:buNone/>
            </a:pPr>
            <a:r>
              <a:rPr lang="ru-RU" sz="1800" b="1" dirty="0"/>
              <a:t>КОНЦЕНТРАЦИЯ (КИМЭ) </a:t>
            </a:r>
            <a:r>
              <a:rPr lang="ru-RU" sz="1800" dirty="0"/>
              <a:t>– взгляд и концентрация на оппоненте.</a:t>
            </a:r>
          </a:p>
          <a:p>
            <a:pPr marL="0" indent="0">
              <a:buNone/>
            </a:pPr>
            <a:r>
              <a:rPr lang="ru-RU" sz="1800" b="1" dirty="0"/>
              <a:t>СООТВЕТСТВИЕ </a:t>
            </a:r>
            <a:r>
              <a:rPr lang="ru-RU" sz="1800" dirty="0"/>
              <a:t>– несоответствие стилю </a:t>
            </a:r>
            <a:r>
              <a:rPr lang="ru-RU" sz="1800" dirty="0" err="1"/>
              <a:t>Рю</a:t>
            </a:r>
            <a:r>
              <a:rPr lang="ru-RU" sz="1800" dirty="0"/>
              <a:t>-ха  </a:t>
            </a:r>
          </a:p>
          <a:p>
            <a:pPr marL="0" indent="0">
              <a:buNone/>
            </a:pPr>
            <a:endParaRPr lang="ru-RU" sz="1800" dirty="0"/>
          </a:p>
          <a:p>
            <a:pPr marL="514350" indent="-514350">
              <a:buAutoNum type="arabicPeriod"/>
            </a:pPr>
            <a:endParaRPr lang="ru-RU" sz="1800" dirty="0"/>
          </a:p>
          <a:p>
            <a:pPr marL="514350" indent="-514350">
              <a:buAutoNum type="arabicPeriod"/>
            </a:pPr>
            <a:endParaRPr lang="ru-RU" sz="1800" dirty="0"/>
          </a:p>
          <a:p>
            <a:pPr marL="514350" indent="-514350">
              <a:buAutoNum type="arabicPeriod"/>
            </a:pPr>
            <a:endParaRPr lang="ru-RU" sz="1800" dirty="0"/>
          </a:p>
          <a:p>
            <a:pPr marL="514350" indent="-514350">
              <a:buAutoNum type="arabicPeriod"/>
            </a:pPr>
            <a:endParaRPr lang="ru-RU" sz="18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C20E26B-2324-4D47-8F1C-DEEFB968D2C6}"/>
              </a:ext>
            </a:extLst>
          </p:cNvPr>
          <p:cNvSpPr/>
          <p:nvPr/>
        </p:nvSpPr>
        <p:spPr>
          <a:xfrm>
            <a:off x="2411782" y="75084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Выставление оценки за технику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21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3" name="explode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40C050-7674-4CAC-A231-8F3859F5E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23478"/>
            <a:ext cx="8686800" cy="6309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РЕСПУБЛИКАНСКАЯ ФЕДЕРАЦИЯ ТРАДИЦИОННОГО, СПОРТИВНОГО И ПРИКЛАДНОГО КАРАТЭ</a:t>
            </a: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AF12839-5F9E-4F6D-B75D-7445766E3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333" y="915566"/>
            <a:ext cx="844248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36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4" name="explode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5E5861-E077-43CC-B04C-96169FCE4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23478"/>
            <a:ext cx="86868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РЕСПУБЛИКАНСКАЯ ФЕДЕРАЦИЯ ТРАДИЦИОННОГО, СПОРТИВНОГО И ПРИКЛАДНОГО КАРАТЭ</a:t>
            </a: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3ADA2FA-C887-4B50-87C4-EF6BB44A74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" r="28544"/>
          <a:stretch/>
        </p:blipFill>
        <p:spPr>
          <a:xfrm>
            <a:off x="475929" y="1275606"/>
            <a:ext cx="8515671" cy="31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718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4" name="explode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>
            <a:extLst>
              <a:ext uri="{FF2B5EF4-FFF2-40B4-BE49-F238E27FC236}">
                <a16:creationId xmlns:a16="http://schemas.microsoft.com/office/drawing/2014/main" id="{C561D3A7-2BDE-449B-9833-E5B045368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65622"/>
            <a:ext cx="8686800" cy="3782392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5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Дисквалификация </a:t>
            </a:r>
            <a:r>
              <a:rPr lang="ru-RU" sz="51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51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dirty="0"/>
              <a:t> Участник или команда, могут быть дисквалифицированы по любой из следующих причин:  </a:t>
            </a:r>
          </a:p>
          <a:p>
            <a:pPr marL="0" indent="0">
              <a:buNone/>
            </a:pPr>
            <a:r>
              <a:rPr lang="ru-RU" dirty="0"/>
              <a:t>1.  Исполнение неправильного Ката или объявление неправильного Ката.  </a:t>
            </a:r>
          </a:p>
          <a:p>
            <a:pPr marL="0" indent="0">
              <a:buNone/>
            </a:pPr>
            <a:r>
              <a:rPr lang="ru-RU" dirty="0"/>
              <a:t>2.  Отсутствие поклона в начале и завершении выполнения Ката.  </a:t>
            </a:r>
          </a:p>
          <a:p>
            <a:pPr marL="0" indent="0">
              <a:buNone/>
            </a:pPr>
            <a:r>
              <a:rPr lang="ru-RU" dirty="0"/>
              <a:t>3.  Явная пауза или остановка в исполнении.  </a:t>
            </a:r>
          </a:p>
          <a:p>
            <a:pPr marL="0" indent="0">
              <a:buNone/>
            </a:pPr>
            <a:r>
              <a:rPr lang="ru-RU" dirty="0"/>
              <a:t>4.  Вмешательство в работу судей (например, необходимость передвижения судьи по  </a:t>
            </a:r>
          </a:p>
          <a:p>
            <a:pPr marL="0" indent="0">
              <a:buNone/>
            </a:pPr>
            <a:r>
              <a:rPr lang="ru-RU" dirty="0"/>
              <a:t>     соображениям безопасности или физического контакта с судьей).  </a:t>
            </a:r>
          </a:p>
          <a:p>
            <a:pPr marL="0" indent="0">
              <a:buNone/>
            </a:pPr>
            <a:r>
              <a:rPr lang="ru-RU" dirty="0"/>
              <a:t>5.  Падение пояса во время исполнения Ката.</a:t>
            </a:r>
          </a:p>
          <a:p>
            <a:pPr marL="0" indent="0">
              <a:buNone/>
            </a:pPr>
            <a:r>
              <a:rPr lang="ru-RU" dirty="0"/>
              <a:t>6.  Превышение общего времени исполнения в 5 минут для Ката и Бункай.  </a:t>
            </a:r>
          </a:p>
          <a:p>
            <a:pPr marL="0" indent="0">
              <a:buNone/>
            </a:pPr>
            <a:r>
              <a:rPr lang="ru-RU" dirty="0"/>
              <a:t>7.  Выполняя технику ножничный захват в области шеи в Бункай (</a:t>
            </a:r>
            <a:r>
              <a:rPr lang="ru-RU" dirty="0" err="1"/>
              <a:t>Kani</a:t>
            </a:r>
            <a:r>
              <a:rPr lang="ru-RU" dirty="0"/>
              <a:t> </a:t>
            </a:r>
            <a:r>
              <a:rPr lang="ru-RU" dirty="0" err="1"/>
              <a:t>Basami</a:t>
            </a:r>
            <a:r>
              <a:rPr lang="ru-RU" dirty="0"/>
              <a:t>).</a:t>
            </a:r>
          </a:p>
          <a:p>
            <a:pPr marL="0" indent="0">
              <a:buNone/>
            </a:pPr>
            <a:r>
              <a:rPr lang="ru-RU" dirty="0"/>
              <a:t>8.  Несоблюдение указаний Главного судьи или других неправомерных действий.  </a:t>
            </a:r>
          </a:p>
          <a:p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01F23BD-430B-49FE-8D7F-28D76EE95EBC}"/>
              </a:ext>
            </a:extLst>
          </p:cNvPr>
          <p:cNvSpPr/>
          <p:nvPr/>
        </p:nvSpPr>
        <p:spPr>
          <a:xfrm>
            <a:off x="467544" y="202748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cap="all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РЕСПУБЛИКАНСКАЯ ФЕДЕРАЦИЯ ТРАДИЦИОННОГО, СПОРТИВНОГО И ПРИКЛАДНОГО КАРАТЭ</a:t>
            </a:r>
            <a:r>
              <a:rPr lang="en-US" sz="2000" cap="all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3" name="explode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3478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РЕСПУБЛИКАНСКАЯ ФЕДЕРАЦИЯ ТРАДИЦИОННОГО, СПОРТИВНОГО И ПРИКЛАДНОГО КАРАТЭ</a:t>
            </a: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9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B04DD7F-820A-41DF-8C2F-3CD32CF3D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80728"/>
            <a:ext cx="8686800" cy="4039294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67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Нарушения (фол).</a:t>
            </a:r>
          </a:p>
          <a:p>
            <a:pPr marL="0" indent="0" algn="ctr">
              <a:buNone/>
            </a:pPr>
            <a:r>
              <a:rPr lang="ru-RU" dirty="0"/>
              <a:t>Нижеследующие нарушения, если они очевидны, должны учитываться в оценке в соответствии с вышеуказанными критериями:   </a:t>
            </a:r>
          </a:p>
          <a:p>
            <a:pPr marL="0" indent="0" algn="just">
              <a:buNone/>
            </a:pPr>
            <a:r>
              <a:rPr lang="ru-RU" sz="3400" dirty="0"/>
              <a:t>1. Незначительные потери равновесия;  </a:t>
            </a:r>
          </a:p>
          <a:p>
            <a:pPr marL="0" indent="0" algn="just">
              <a:buNone/>
            </a:pPr>
            <a:r>
              <a:rPr lang="ru-RU" sz="3400" dirty="0"/>
              <a:t>2. Выполнение движений неправильно или неполным образом (удар мимо цели) таких как неспособность, в полной мере выполнить блок; </a:t>
            </a:r>
          </a:p>
          <a:p>
            <a:pPr marL="0" indent="0" algn="just">
              <a:buNone/>
            </a:pPr>
            <a:r>
              <a:rPr lang="ru-RU" sz="3400" dirty="0"/>
              <a:t>3. Асинхронное движение, такое как выполнение техники, до завершения перехода корпуса, или в случае командного Ката; неспособность сделать движение в унисон;   </a:t>
            </a:r>
          </a:p>
          <a:p>
            <a:pPr marL="0" indent="0" algn="just">
              <a:buNone/>
            </a:pPr>
            <a:r>
              <a:rPr lang="ru-RU" sz="3400" dirty="0"/>
              <a:t>4. Использование звуковых сигналов (от любого другого человека, включая других членов команды) или элементов театральности, таких как «штамповка» шагов, </a:t>
            </a:r>
            <a:r>
              <a:rPr lang="ru-RU" sz="3400" dirty="0" err="1"/>
              <a:t>шлепание</a:t>
            </a:r>
            <a:r>
              <a:rPr lang="ru-RU" sz="3400" dirty="0"/>
              <a:t> по груди, рукам или каратэ-Ги, или неподобающий выдох, должны рассматриваться Судьями как очень серьезные фолы при оценивании выполнения Ката – на том же уровне, что и временная  потеря баланса;  </a:t>
            </a:r>
          </a:p>
          <a:p>
            <a:pPr marL="0" indent="0" algn="just">
              <a:buNone/>
            </a:pPr>
            <a:r>
              <a:rPr lang="ru-RU" sz="3400" dirty="0"/>
              <a:t>5. Начал развязываться пояс до такой степени, что он сходит с бедер во время выступления;  </a:t>
            </a:r>
          </a:p>
          <a:p>
            <a:pPr marL="0" indent="0" algn="just">
              <a:buNone/>
            </a:pPr>
            <a:r>
              <a:rPr lang="ru-RU" sz="3400" dirty="0"/>
              <a:t>6. Затягивание времени, включая длительный выход, чрезмерные поклоны или длительные паузы перед началом исполнения;  </a:t>
            </a:r>
          </a:p>
          <a:p>
            <a:pPr marL="0" indent="0" algn="just">
              <a:buNone/>
            </a:pPr>
            <a:r>
              <a:rPr lang="ru-RU" sz="3400" dirty="0"/>
              <a:t>7. Причинение травмы из-за отсутствия контролируемой техники во время Бункай.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3" name="explode.wav"/>
          </p:stSnd>
        </p:sndAc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2179</TotalTime>
  <Words>612</Words>
  <Application>Microsoft Office PowerPoint</Application>
  <PresentationFormat>Экран (16:9)</PresentationFormat>
  <Paragraphs>88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РЕСПУБЛИКАНСКАЯ ФЕДЕРАЦИЯ ТРАДИЦИОННОГО, СПОРТИВНОГО И ПРИКЛАДНОГО КАРАТЭ </vt:lpstr>
      <vt:lpstr>РЕСПУБЛИКАНСКАЯ ФЕДЕРАЦИЯ ТРАДИЦИОННОГО, СПОРТИВНОГО И ПРИКЛАДНОГО КАРАТЭ </vt:lpstr>
      <vt:lpstr>РЕСПУБЛИКАНСКАЯ ФЕДЕРАЦИЯ ТРАДИЦИОННОГО, СПОРТИВНОГО И ПРИКЛАДНОГО КАРАТЭ </vt:lpstr>
      <vt:lpstr>РЕСПУБЛИКАНСКАЯ ФЕДЕРАЦИЯ ТРАДИЦИОННОГО, СПОРТИВНОГО И ПРИКЛАДНОГО КАРАТЭ </vt:lpstr>
      <vt:lpstr>РЕСПУБЛИКАНСКАЯ ФЕДЕРАЦИЯ ТРАДИЦИОННОГО, СПОРТИВНОГО И ПРИКЛАДНОГО К</vt:lpstr>
      <vt:lpstr>РЕСПУБЛИКАНСКАЯ ФЕДЕРАЦИЯ ТРАДИЦИОННОГО, СПОРТИВНОГО И ПРИКЛАДНОГО КАРАТЭ </vt:lpstr>
      <vt:lpstr>РЕСПУБЛИКАНСКАЯ ФЕДЕРАЦИЯ ТРАДИЦИОННОГО, СПОРТИВНОГО И ПРИКЛАДНОГО КАРАТЭ </vt:lpstr>
      <vt:lpstr>Презентация PowerPoint</vt:lpstr>
      <vt:lpstr>РЕСПУБЛИКАНСКАЯ ФЕДЕРАЦИЯ ТРАДИЦИОННОГО, СПОРТИВНОГО И ПРИКЛАДНОГО КАРАТЭ </vt:lpstr>
      <vt:lpstr>РЕСПУБЛИКАНСКАЯ ФЕДЕРАЦИЯ ТРАДИЦИОННОГО, СПОРТИВНОГО И ПРИКЛАДНОГО КАРАТЭ </vt:lpstr>
      <vt:lpstr>РЕСПУБЛИКАНСКАЯ ФЕДЕРАЦИЯ ТРАДИЦИОННОГО, СПОРТИВНОГО И ПРИКЛАДНОГО КАРАТЭ 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Karate Federation</dc:title>
  <dc:creator>star</dc:creator>
  <cp:lastModifiedBy>sorokolita007@gmail.com</cp:lastModifiedBy>
  <cp:revision>240</cp:revision>
  <dcterms:created xsi:type="dcterms:W3CDTF">2014-05-22T07:28:50Z</dcterms:created>
  <dcterms:modified xsi:type="dcterms:W3CDTF">2020-03-01T16:04:45Z</dcterms:modified>
</cp:coreProperties>
</file>